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6" r:id="rId7"/>
    <p:sldId id="272" r:id="rId8"/>
    <p:sldId id="274" r:id="rId9"/>
    <p:sldId id="267" r:id="rId10"/>
    <p:sldId id="268" r:id="rId11"/>
    <p:sldId id="273" r:id="rId12"/>
    <p:sldId id="277" r:id="rId13"/>
    <p:sldId id="263" r:id="rId14"/>
    <p:sldId id="264" r:id="rId15"/>
    <p:sldId id="265" r:id="rId16"/>
    <p:sldId id="276" r:id="rId17"/>
    <p:sldId id="278" r:id="rId18"/>
    <p:sldId id="279" r:id="rId1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0" autoAdjust="0"/>
    <p:restoredTop sz="92696" autoAdjust="0"/>
  </p:normalViewPr>
  <p:slideViewPr>
    <p:cSldViewPr snapToGrid="0">
      <p:cViewPr>
        <p:scale>
          <a:sx n="60" d="100"/>
          <a:sy n="60" d="100"/>
        </p:scale>
        <p:origin x="-1392" y="-1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A59D7C-5C5B-4627-82E0-DBFBF4B901C6}" type="doc">
      <dgm:prSet loTypeId="urn:microsoft.com/office/officeart/2005/8/layout/cycle2" loCatId="cycle" qsTypeId="urn:microsoft.com/office/officeart/2005/8/quickstyle/3d2" qsCatId="3D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27B2C4AB-E10E-4734-8251-0461032B6C0F}">
      <dgm:prSet phldrT="[文本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altLang="zh-CN" sz="1600" b="1" dirty="0"/>
            <a:t>M</a:t>
          </a:r>
          <a:r>
            <a:rPr lang="en-US" altLang="zh-CN" sz="1200" dirty="0"/>
            <a:t>emory</a:t>
          </a:r>
          <a:endParaRPr lang="zh-CN" altLang="en-US" sz="1050" dirty="0"/>
        </a:p>
      </dgm:t>
    </dgm:pt>
    <dgm:pt modelId="{01462D5A-7B79-4E40-9E49-3A4F70BC7E6B}" type="parTrans" cxnId="{532CB70A-0E65-4628-814B-96F7604AC719}">
      <dgm:prSet/>
      <dgm:spPr/>
      <dgm:t>
        <a:bodyPr/>
        <a:lstStyle/>
        <a:p>
          <a:endParaRPr lang="zh-CN" altLang="en-US"/>
        </a:p>
      </dgm:t>
    </dgm:pt>
    <dgm:pt modelId="{6F5182BE-C46F-4AA4-AF94-8A43A86FA45D}" type="sibTrans" cxnId="{532CB70A-0E65-4628-814B-96F7604AC719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pPr algn="r"/>
          <a:endParaRPr lang="zh-CN" altLang="en-US"/>
        </a:p>
      </dgm:t>
    </dgm:pt>
    <dgm:pt modelId="{25FE36F4-868E-4F74-8200-38319EA13CF1}">
      <dgm:prSet phldrT="[文本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altLang="zh-CN" sz="1800" b="1"/>
            <a:t>V</a:t>
          </a:r>
          <a:r>
            <a:rPr lang="en-US" altLang="zh-CN" sz="1400"/>
            <a:t>oice</a:t>
          </a:r>
          <a:endParaRPr lang="zh-CN" altLang="en-US" sz="1400"/>
        </a:p>
      </dgm:t>
    </dgm:pt>
    <dgm:pt modelId="{243D20C6-62CD-4D13-A671-F29BD321AB53}" type="parTrans" cxnId="{EE33F82F-B7F3-4648-9051-6DFD00072C35}">
      <dgm:prSet/>
      <dgm:spPr/>
      <dgm:t>
        <a:bodyPr/>
        <a:lstStyle/>
        <a:p>
          <a:endParaRPr lang="zh-CN" altLang="en-US"/>
        </a:p>
      </dgm:t>
    </dgm:pt>
    <dgm:pt modelId="{BB42BB18-D869-4021-900F-544BDE7DD1DC}" type="sibTrans" cxnId="{EE33F82F-B7F3-4648-9051-6DFD00072C35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zh-CN" altLang="en-US"/>
        </a:p>
      </dgm:t>
    </dgm:pt>
    <dgm:pt modelId="{94ED76AF-B6B0-4751-8F00-18D48279F628}">
      <dgm:prSet phldrT="[文本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altLang="zh-CN" sz="1800" b="1" dirty="0"/>
            <a:t>V</a:t>
          </a:r>
          <a:r>
            <a:rPr lang="en-US" altLang="zh-CN" sz="1400" dirty="0"/>
            <a:t>isual</a:t>
          </a:r>
          <a:endParaRPr lang="zh-CN" altLang="en-US" sz="1400" dirty="0"/>
        </a:p>
      </dgm:t>
    </dgm:pt>
    <dgm:pt modelId="{0C654359-460F-4489-9681-8FDEAEBD5606}" type="parTrans" cxnId="{3E6CCFCE-46B3-48C4-AA9A-CB084AB02897}">
      <dgm:prSet/>
      <dgm:spPr/>
      <dgm:t>
        <a:bodyPr/>
        <a:lstStyle/>
        <a:p>
          <a:endParaRPr lang="zh-CN" altLang="en-US"/>
        </a:p>
      </dgm:t>
    </dgm:pt>
    <dgm:pt modelId="{CD11A6E9-C6EA-4205-BE62-7E117D42F2F8}" type="sibTrans" cxnId="{3E6CCFCE-46B3-48C4-AA9A-CB084AB02897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zh-CN" altLang="en-US"/>
        </a:p>
      </dgm:t>
    </dgm:pt>
    <dgm:pt modelId="{A3EB7FD7-7DAC-497E-A04D-6536DA31BDAC}">
      <dgm:prSet phldrT="[文本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altLang="zh-CN" sz="1800" b="1" dirty="0"/>
            <a:t>A</a:t>
          </a:r>
          <a:r>
            <a:rPr lang="en-US" altLang="zh-CN" sz="1400" dirty="0"/>
            <a:t>rm</a:t>
          </a:r>
          <a:endParaRPr lang="zh-CN" altLang="en-US" sz="1400" dirty="0"/>
        </a:p>
      </dgm:t>
    </dgm:pt>
    <dgm:pt modelId="{BE2BF6CB-8D89-409C-B5EF-59FEE8E6E4BC}" type="sibTrans" cxnId="{7FBFB74C-EEB5-4E4E-B8DB-18A946F5AB48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zh-CN" altLang="en-US"/>
        </a:p>
      </dgm:t>
    </dgm:pt>
    <dgm:pt modelId="{4B2D7D41-0761-4097-BF5B-71447FE5A90A}" type="parTrans" cxnId="{7FBFB74C-EEB5-4E4E-B8DB-18A946F5AB48}">
      <dgm:prSet/>
      <dgm:spPr/>
      <dgm:t>
        <a:bodyPr/>
        <a:lstStyle/>
        <a:p>
          <a:endParaRPr lang="zh-CN" altLang="en-US"/>
        </a:p>
      </dgm:t>
    </dgm:pt>
    <dgm:pt modelId="{9322D332-653F-49E8-A39F-3D13802EC958}" type="pres">
      <dgm:prSet presAssocID="{E2A59D7C-5C5B-4627-82E0-DBFBF4B901C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D403BFC-1AD8-4AE6-B19A-741FCC2B498D}" type="pres">
      <dgm:prSet presAssocID="{27B2C4AB-E10E-4734-8251-0461032B6C0F}" presName="node" presStyleLbl="node1" presStyleIdx="0" presStyleCnt="4" custRadScaleRad="100264" custRadScaleInc="-21035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353E645-2694-4D39-AEFF-39E711E69936}" type="pres">
      <dgm:prSet presAssocID="{6F5182BE-C46F-4AA4-AF94-8A43A86FA45D}" presName="sibTrans" presStyleLbl="sibTrans2D1" presStyleIdx="0" presStyleCnt="4" custAng="0" custFlipHor="0"/>
      <dgm:spPr/>
      <dgm:t>
        <a:bodyPr/>
        <a:lstStyle/>
        <a:p>
          <a:endParaRPr lang="zh-CN" altLang="en-US"/>
        </a:p>
      </dgm:t>
    </dgm:pt>
    <dgm:pt modelId="{875D15FA-B7C8-47D6-B99D-84EFAE20DBCF}" type="pres">
      <dgm:prSet presAssocID="{6F5182BE-C46F-4AA4-AF94-8A43A86FA45D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06CC00CD-1821-4ADC-B7E5-2699C9E473CC}" type="pres">
      <dgm:prSet presAssocID="{25FE36F4-868E-4F74-8200-38319EA13CF1}" presName="node" presStyleLbl="node1" presStyleIdx="1" presStyleCnt="4" custRadScaleRad="95753" custRadScaleInc="19627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D11C22D-147C-4B0E-A9C5-A69CD305B361}" type="pres">
      <dgm:prSet presAssocID="{BB42BB18-D869-4021-900F-544BDE7DD1DC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7C88F91D-56CC-4666-A462-9F206494BBA3}" type="pres">
      <dgm:prSet presAssocID="{BB42BB18-D869-4021-900F-544BDE7DD1DC}" presName="connectorText" presStyleLbl="sibTrans2D1" presStyleIdx="1" presStyleCnt="4"/>
      <dgm:spPr/>
      <dgm:t>
        <a:bodyPr/>
        <a:lstStyle/>
        <a:p>
          <a:endParaRPr lang="zh-CN" altLang="en-US"/>
        </a:p>
      </dgm:t>
    </dgm:pt>
    <dgm:pt modelId="{F7C38831-F234-4659-892B-6F2AE28D10BF}" type="pres">
      <dgm:prSet presAssocID="{A3EB7FD7-7DAC-497E-A04D-6536DA31BDAC}" presName="node" presStyleLbl="node1" presStyleIdx="2" presStyleCnt="4" custRadScaleRad="110964" custRadScaleInc="-1952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C50ED39-6FE2-445C-8229-B9939ADE5AA8}" type="pres">
      <dgm:prSet presAssocID="{BE2BF6CB-8D89-409C-B5EF-59FEE8E6E4BC}" presName="sibTrans" presStyleLbl="sibTrans2D1" presStyleIdx="2" presStyleCnt="4" custAng="10800000"/>
      <dgm:spPr/>
      <dgm:t>
        <a:bodyPr/>
        <a:lstStyle/>
        <a:p>
          <a:endParaRPr lang="zh-CN" altLang="en-US"/>
        </a:p>
      </dgm:t>
    </dgm:pt>
    <dgm:pt modelId="{DDD093A0-2363-4DD6-8487-AAAAF1E40F3C}" type="pres">
      <dgm:prSet presAssocID="{BE2BF6CB-8D89-409C-B5EF-59FEE8E6E4BC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E65C6762-2ED1-406A-B35B-23B2B1838524}" type="pres">
      <dgm:prSet presAssocID="{94ED76AF-B6B0-4751-8F00-18D48279F628}" presName="node" presStyleLbl="node1" presStyleIdx="3" presStyleCnt="4" custRadScaleRad="90504" custRadScaleInc="20375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53F2CBB-C16E-4D08-A117-9BFD4609A888}" type="pres">
      <dgm:prSet presAssocID="{CD11A6E9-C6EA-4205-BE62-7E117D42F2F8}" presName="sibTrans" presStyleLbl="sibTrans2D1" presStyleIdx="3" presStyleCnt="4" custAng="0"/>
      <dgm:spPr/>
      <dgm:t>
        <a:bodyPr/>
        <a:lstStyle/>
        <a:p>
          <a:endParaRPr lang="zh-CN" altLang="en-US"/>
        </a:p>
      </dgm:t>
    </dgm:pt>
    <dgm:pt modelId="{67E78309-A89D-4D7C-A253-645046CDFCDD}" type="pres">
      <dgm:prSet presAssocID="{CD11A6E9-C6EA-4205-BE62-7E117D42F2F8}" presName="connectorText" presStyleLbl="sibTrans2D1" presStyleIdx="3" presStyleCnt="4"/>
      <dgm:spPr/>
      <dgm:t>
        <a:bodyPr/>
        <a:lstStyle/>
        <a:p>
          <a:endParaRPr lang="zh-CN" altLang="en-US"/>
        </a:p>
      </dgm:t>
    </dgm:pt>
  </dgm:ptLst>
  <dgm:cxnLst>
    <dgm:cxn modelId="{E61D634A-722A-417A-AA75-DCD78F73FB04}" type="presOf" srcId="{27B2C4AB-E10E-4734-8251-0461032B6C0F}" destId="{CD403BFC-1AD8-4AE6-B19A-741FCC2B498D}" srcOrd="0" destOrd="0" presId="urn:microsoft.com/office/officeart/2005/8/layout/cycle2"/>
    <dgm:cxn modelId="{EE33F82F-B7F3-4648-9051-6DFD00072C35}" srcId="{E2A59D7C-5C5B-4627-82E0-DBFBF4B901C6}" destId="{25FE36F4-868E-4F74-8200-38319EA13CF1}" srcOrd="1" destOrd="0" parTransId="{243D20C6-62CD-4D13-A671-F29BD321AB53}" sibTransId="{BB42BB18-D869-4021-900F-544BDE7DD1DC}"/>
    <dgm:cxn modelId="{B88CD55F-12F5-4E03-AB70-4294CF6133BE}" type="presOf" srcId="{94ED76AF-B6B0-4751-8F00-18D48279F628}" destId="{E65C6762-2ED1-406A-B35B-23B2B1838524}" srcOrd="0" destOrd="0" presId="urn:microsoft.com/office/officeart/2005/8/layout/cycle2"/>
    <dgm:cxn modelId="{25447762-141D-43BE-BEB2-BA854B940C08}" type="presOf" srcId="{E2A59D7C-5C5B-4627-82E0-DBFBF4B901C6}" destId="{9322D332-653F-49E8-A39F-3D13802EC958}" srcOrd="0" destOrd="0" presId="urn:microsoft.com/office/officeart/2005/8/layout/cycle2"/>
    <dgm:cxn modelId="{89C32B1E-8287-494A-B4B7-DFEEE9FF020F}" type="presOf" srcId="{6F5182BE-C46F-4AA4-AF94-8A43A86FA45D}" destId="{875D15FA-B7C8-47D6-B99D-84EFAE20DBCF}" srcOrd="1" destOrd="0" presId="urn:microsoft.com/office/officeart/2005/8/layout/cycle2"/>
    <dgm:cxn modelId="{532CB70A-0E65-4628-814B-96F7604AC719}" srcId="{E2A59D7C-5C5B-4627-82E0-DBFBF4B901C6}" destId="{27B2C4AB-E10E-4734-8251-0461032B6C0F}" srcOrd="0" destOrd="0" parTransId="{01462D5A-7B79-4E40-9E49-3A4F70BC7E6B}" sibTransId="{6F5182BE-C46F-4AA4-AF94-8A43A86FA45D}"/>
    <dgm:cxn modelId="{7FBFB74C-EEB5-4E4E-B8DB-18A946F5AB48}" srcId="{E2A59D7C-5C5B-4627-82E0-DBFBF4B901C6}" destId="{A3EB7FD7-7DAC-497E-A04D-6536DA31BDAC}" srcOrd="2" destOrd="0" parTransId="{4B2D7D41-0761-4097-BF5B-71447FE5A90A}" sibTransId="{BE2BF6CB-8D89-409C-B5EF-59FEE8E6E4BC}"/>
    <dgm:cxn modelId="{7CF7D2E5-4CE0-4FBB-8B03-853ABE348FEB}" type="presOf" srcId="{25FE36F4-868E-4F74-8200-38319EA13CF1}" destId="{06CC00CD-1821-4ADC-B7E5-2699C9E473CC}" srcOrd="0" destOrd="0" presId="urn:microsoft.com/office/officeart/2005/8/layout/cycle2"/>
    <dgm:cxn modelId="{2BF96684-F297-478A-AD79-E58968E84E93}" type="presOf" srcId="{CD11A6E9-C6EA-4205-BE62-7E117D42F2F8}" destId="{E53F2CBB-C16E-4D08-A117-9BFD4609A888}" srcOrd="0" destOrd="0" presId="urn:microsoft.com/office/officeart/2005/8/layout/cycle2"/>
    <dgm:cxn modelId="{0B86E9FF-6127-4FA7-96FE-435E10B292B1}" type="presOf" srcId="{BB42BB18-D869-4021-900F-544BDE7DD1DC}" destId="{7C88F91D-56CC-4666-A462-9F206494BBA3}" srcOrd="1" destOrd="0" presId="urn:microsoft.com/office/officeart/2005/8/layout/cycle2"/>
    <dgm:cxn modelId="{7AFB817C-7FD6-4328-B83F-2200051159FC}" type="presOf" srcId="{6F5182BE-C46F-4AA4-AF94-8A43A86FA45D}" destId="{7353E645-2694-4D39-AEFF-39E711E69936}" srcOrd="0" destOrd="0" presId="urn:microsoft.com/office/officeart/2005/8/layout/cycle2"/>
    <dgm:cxn modelId="{7E44D1BD-24F2-407F-81FA-9A82E7C25E61}" type="presOf" srcId="{BE2BF6CB-8D89-409C-B5EF-59FEE8E6E4BC}" destId="{4C50ED39-6FE2-445C-8229-B9939ADE5AA8}" srcOrd="0" destOrd="0" presId="urn:microsoft.com/office/officeart/2005/8/layout/cycle2"/>
    <dgm:cxn modelId="{3E6CCFCE-46B3-48C4-AA9A-CB084AB02897}" srcId="{E2A59D7C-5C5B-4627-82E0-DBFBF4B901C6}" destId="{94ED76AF-B6B0-4751-8F00-18D48279F628}" srcOrd="3" destOrd="0" parTransId="{0C654359-460F-4489-9681-8FDEAEBD5606}" sibTransId="{CD11A6E9-C6EA-4205-BE62-7E117D42F2F8}"/>
    <dgm:cxn modelId="{21E1432B-690F-4BA5-A5B2-05C54B9DC223}" type="presOf" srcId="{BB42BB18-D869-4021-900F-544BDE7DD1DC}" destId="{ED11C22D-147C-4B0E-A9C5-A69CD305B361}" srcOrd="0" destOrd="0" presId="urn:microsoft.com/office/officeart/2005/8/layout/cycle2"/>
    <dgm:cxn modelId="{F6830516-B108-4DD5-9653-E9D0B6229153}" type="presOf" srcId="{A3EB7FD7-7DAC-497E-A04D-6536DA31BDAC}" destId="{F7C38831-F234-4659-892B-6F2AE28D10BF}" srcOrd="0" destOrd="0" presId="urn:microsoft.com/office/officeart/2005/8/layout/cycle2"/>
    <dgm:cxn modelId="{1AB9DCF0-2C45-4A3D-B596-012292F0EAB0}" type="presOf" srcId="{BE2BF6CB-8D89-409C-B5EF-59FEE8E6E4BC}" destId="{DDD093A0-2363-4DD6-8487-AAAAF1E40F3C}" srcOrd="1" destOrd="0" presId="urn:microsoft.com/office/officeart/2005/8/layout/cycle2"/>
    <dgm:cxn modelId="{6AA7C5E2-D8A6-4B12-9ABC-A57BB12E3E2B}" type="presOf" srcId="{CD11A6E9-C6EA-4205-BE62-7E117D42F2F8}" destId="{67E78309-A89D-4D7C-A253-645046CDFCDD}" srcOrd="1" destOrd="0" presId="urn:microsoft.com/office/officeart/2005/8/layout/cycle2"/>
    <dgm:cxn modelId="{5570C1CC-7BB0-4ED1-896F-9DAD5D634976}" type="presParOf" srcId="{9322D332-653F-49E8-A39F-3D13802EC958}" destId="{CD403BFC-1AD8-4AE6-B19A-741FCC2B498D}" srcOrd="0" destOrd="0" presId="urn:microsoft.com/office/officeart/2005/8/layout/cycle2"/>
    <dgm:cxn modelId="{730A84C1-1CC4-4769-8B3C-5BDFF2DBE8E9}" type="presParOf" srcId="{9322D332-653F-49E8-A39F-3D13802EC958}" destId="{7353E645-2694-4D39-AEFF-39E711E69936}" srcOrd="1" destOrd="0" presId="urn:microsoft.com/office/officeart/2005/8/layout/cycle2"/>
    <dgm:cxn modelId="{E53EF0DC-BF2E-440B-922A-63140A9587F9}" type="presParOf" srcId="{7353E645-2694-4D39-AEFF-39E711E69936}" destId="{875D15FA-B7C8-47D6-B99D-84EFAE20DBCF}" srcOrd="0" destOrd="0" presId="urn:microsoft.com/office/officeart/2005/8/layout/cycle2"/>
    <dgm:cxn modelId="{D18F444E-C822-4C95-AFC5-EE9C7AA966BF}" type="presParOf" srcId="{9322D332-653F-49E8-A39F-3D13802EC958}" destId="{06CC00CD-1821-4ADC-B7E5-2699C9E473CC}" srcOrd="2" destOrd="0" presId="urn:microsoft.com/office/officeart/2005/8/layout/cycle2"/>
    <dgm:cxn modelId="{FBA390F0-CC35-4B20-879D-7ED3791F3AE8}" type="presParOf" srcId="{9322D332-653F-49E8-A39F-3D13802EC958}" destId="{ED11C22D-147C-4B0E-A9C5-A69CD305B361}" srcOrd="3" destOrd="0" presId="urn:microsoft.com/office/officeart/2005/8/layout/cycle2"/>
    <dgm:cxn modelId="{9CD38D55-EB74-4721-93E1-81CF0DBF01AD}" type="presParOf" srcId="{ED11C22D-147C-4B0E-A9C5-A69CD305B361}" destId="{7C88F91D-56CC-4666-A462-9F206494BBA3}" srcOrd="0" destOrd="0" presId="urn:microsoft.com/office/officeart/2005/8/layout/cycle2"/>
    <dgm:cxn modelId="{4D37CFFF-7096-4BC6-B44F-AC9C0E8E76EE}" type="presParOf" srcId="{9322D332-653F-49E8-A39F-3D13802EC958}" destId="{F7C38831-F234-4659-892B-6F2AE28D10BF}" srcOrd="4" destOrd="0" presId="urn:microsoft.com/office/officeart/2005/8/layout/cycle2"/>
    <dgm:cxn modelId="{E76DC413-29C1-4B81-800D-D063B8C39EB6}" type="presParOf" srcId="{9322D332-653F-49E8-A39F-3D13802EC958}" destId="{4C50ED39-6FE2-445C-8229-B9939ADE5AA8}" srcOrd="5" destOrd="0" presId="urn:microsoft.com/office/officeart/2005/8/layout/cycle2"/>
    <dgm:cxn modelId="{61121760-BAF9-4807-8910-7862752E9F68}" type="presParOf" srcId="{4C50ED39-6FE2-445C-8229-B9939ADE5AA8}" destId="{DDD093A0-2363-4DD6-8487-AAAAF1E40F3C}" srcOrd="0" destOrd="0" presId="urn:microsoft.com/office/officeart/2005/8/layout/cycle2"/>
    <dgm:cxn modelId="{072A2E42-9C17-41B2-A708-E686B48A5EBB}" type="presParOf" srcId="{9322D332-653F-49E8-A39F-3D13802EC958}" destId="{E65C6762-2ED1-406A-B35B-23B2B1838524}" srcOrd="6" destOrd="0" presId="urn:microsoft.com/office/officeart/2005/8/layout/cycle2"/>
    <dgm:cxn modelId="{577E4284-59DE-4B9F-B6D3-F63C4C8EE26C}" type="presParOf" srcId="{9322D332-653F-49E8-A39F-3D13802EC958}" destId="{E53F2CBB-C16E-4D08-A117-9BFD4609A888}" srcOrd="7" destOrd="0" presId="urn:microsoft.com/office/officeart/2005/8/layout/cycle2"/>
    <dgm:cxn modelId="{E7EE25D0-E641-441C-8EC4-3857B35A3ADF}" type="presParOf" srcId="{E53F2CBB-C16E-4D08-A117-9BFD4609A888}" destId="{67E78309-A89D-4D7C-A253-645046CDFCDD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403BFC-1AD8-4AE6-B19A-741FCC2B498D}">
      <dsp:nvSpPr>
        <dsp:cNvPr id="0" name=""/>
        <dsp:cNvSpPr/>
      </dsp:nvSpPr>
      <dsp:spPr>
        <a:xfrm>
          <a:off x="150530" y="1290012"/>
          <a:ext cx="1122447" cy="1122447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b="1" kern="1200" dirty="0"/>
            <a:t>M</a:t>
          </a:r>
          <a:r>
            <a:rPr lang="en-US" altLang="zh-CN" sz="1200" kern="1200" dirty="0"/>
            <a:t>emory</a:t>
          </a:r>
          <a:endParaRPr lang="zh-CN" altLang="en-US" sz="1050" kern="1200" dirty="0"/>
        </a:p>
      </dsp:txBody>
      <dsp:txXfrm>
        <a:off x="314909" y="1454391"/>
        <a:ext cx="793689" cy="793689"/>
      </dsp:txXfrm>
    </dsp:sp>
    <dsp:sp modelId="{7353E645-2694-4D39-AEFF-39E711E69936}">
      <dsp:nvSpPr>
        <dsp:cNvPr id="0" name=""/>
        <dsp:cNvSpPr/>
      </dsp:nvSpPr>
      <dsp:spPr>
        <a:xfrm rot="2426526">
          <a:off x="1189548" y="2178983"/>
          <a:ext cx="257927" cy="378826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7500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1198792" y="2229651"/>
        <a:ext cx="180549" cy="227296"/>
      </dsp:txXfrm>
    </dsp:sp>
    <dsp:sp modelId="{06CC00CD-1821-4ADC-B7E5-2699C9E473CC}">
      <dsp:nvSpPr>
        <dsp:cNvPr id="0" name=""/>
        <dsp:cNvSpPr/>
      </dsp:nvSpPr>
      <dsp:spPr>
        <a:xfrm>
          <a:off x="1375157" y="2333804"/>
          <a:ext cx="1122447" cy="1122447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b="1" kern="1200"/>
            <a:t>V</a:t>
          </a:r>
          <a:r>
            <a:rPr lang="en-US" altLang="zh-CN" sz="1400" kern="1200"/>
            <a:t>oice</a:t>
          </a:r>
          <a:endParaRPr lang="zh-CN" altLang="en-US" sz="1400" kern="1200"/>
        </a:p>
      </dsp:txBody>
      <dsp:txXfrm>
        <a:off x="1539536" y="2498183"/>
        <a:ext cx="793689" cy="793689"/>
      </dsp:txXfrm>
    </dsp:sp>
    <dsp:sp modelId="{ED11C22D-147C-4B0E-A9C5-A69CD305B361}">
      <dsp:nvSpPr>
        <dsp:cNvPr id="0" name=""/>
        <dsp:cNvSpPr/>
      </dsp:nvSpPr>
      <dsp:spPr>
        <a:xfrm rot="19184247">
          <a:off x="2424118" y="2165528"/>
          <a:ext cx="299910" cy="378826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7500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2434776" y="2270367"/>
        <a:ext cx="209937" cy="227296"/>
      </dsp:txXfrm>
    </dsp:sp>
    <dsp:sp modelId="{F7C38831-F234-4659-892B-6F2AE28D10BF}">
      <dsp:nvSpPr>
        <dsp:cNvPr id="0" name=""/>
        <dsp:cNvSpPr/>
      </dsp:nvSpPr>
      <dsp:spPr>
        <a:xfrm>
          <a:off x="2663496" y="1242659"/>
          <a:ext cx="1122447" cy="1122447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b="1" kern="1200" dirty="0"/>
            <a:t>A</a:t>
          </a:r>
          <a:r>
            <a:rPr lang="en-US" altLang="zh-CN" sz="1400" kern="1200" dirty="0"/>
            <a:t>rm</a:t>
          </a:r>
          <a:endParaRPr lang="zh-CN" altLang="en-US" sz="1400" kern="1200" dirty="0"/>
        </a:p>
      </dsp:txBody>
      <dsp:txXfrm>
        <a:off x="2827875" y="1407038"/>
        <a:ext cx="793689" cy="793689"/>
      </dsp:txXfrm>
    </dsp:sp>
    <dsp:sp modelId="{4C50ED39-6FE2-445C-8229-B9939ADE5AA8}">
      <dsp:nvSpPr>
        <dsp:cNvPr id="0" name=""/>
        <dsp:cNvSpPr/>
      </dsp:nvSpPr>
      <dsp:spPr>
        <a:xfrm rot="2470272">
          <a:off x="2429776" y="1056261"/>
          <a:ext cx="313319" cy="378826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7500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 rot="10800000">
        <a:off x="2441396" y="1101087"/>
        <a:ext cx="219323" cy="227296"/>
      </dsp:txXfrm>
    </dsp:sp>
    <dsp:sp modelId="{E65C6762-2ED1-406A-B35B-23B2B1838524}">
      <dsp:nvSpPr>
        <dsp:cNvPr id="0" name=""/>
        <dsp:cNvSpPr/>
      </dsp:nvSpPr>
      <dsp:spPr>
        <a:xfrm>
          <a:off x="1373579" y="114566"/>
          <a:ext cx="1122447" cy="1122447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b="1" kern="1200" dirty="0"/>
            <a:t>V</a:t>
          </a:r>
          <a:r>
            <a:rPr lang="en-US" altLang="zh-CN" sz="1400" kern="1200" dirty="0"/>
            <a:t>isual</a:t>
          </a:r>
          <a:endParaRPr lang="zh-CN" altLang="en-US" sz="1400" kern="1200" dirty="0"/>
        </a:p>
      </dsp:txBody>
      <dsp:txXfrm>
        <a:off x="1537958" y="278945"/>
        <a:ext cx="793689" cy="793689"/>
      </dsp:txXfrm>
    </dsp:sp>
    <dsp:sp modelId="{E53F2CBB-C16E-4D08-A117-9BFD4609A888}">
      <dsp:nvSpPr>
        <dsp:cNvPr id="0" name=""/>
        <dsp:cNvSpPr/>
      </dsp:nvSpPr>
      <dsp:spPr>
        <a:xfrm rot="8168219">
          <a:off x="1177407" y="1068135"/>
          <a:ext cx="304155" cy="378826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7500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 rot="10800000">
        <a:off x="1255924" y="1112286"/>
        <a:ext cx="212909" cy="2272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456BF6-0DC9-404D-80C5-759E97E9F3B2}" type="datetimeFigureOut">
              <a:rPr lang="zh-CN" altLang="en-US" smtClean="0"/>
              <a:t>2014/4/13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C68722-43E4-4F22-9E23-4C88B21953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696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改标题</a:t>
            </a:r>
            <a:r>
              <a:rPr lang="en-US" altLang="zh-CN" dirty="0" smtClean="0"/>
              <a:t>	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68722-43E4-4F22-9E23-4C88B21953D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022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弱化原创性</a:t>
            </a:r>
            <a:r>
              <a:rPr lang="zh-CN" altLang="en-US" baseline="0" dirty="0" smtClean="0"/>
              <a:t> 具体细化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68722-43E4-4F22-9E23-4C88B21953D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929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下一页加一个时间轴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68722-43E4-4F22-9E23-4C88B21953D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444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下一页加一个时间轴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68722-43E4-4F22-9E23-4C88B21953D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444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下一页加一个时间轴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68722-43E4-4F22-9E23-4C88B21953D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444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下一页加一个时间轴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68722-43E4-4F22-9E23-4C88B21953D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444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下一页加一个时间轴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68722-43E4-4F22-9E23-4C88B21953D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444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加动图：黑客帝国</a:t>
            </a:r>
            <a:r>
              <a:rPr lang="en-US" altLang="zh-CN" dirty="0" err="1" smtClean="0"/>
              <a:t>ect</a:t>
            </a:r>
            <a:r>
              <a:rPr lang="en-US" altLang="zh-CN" dirty="0" smtClean="0"/>
              <a:t> </a:t>
            </a:r>
            <a:r>
              <a:rPr lang="zh-CN" altLang="en-US" dirty="0" smtClean="0"/>
              <a:t>机械图出来（不用边框）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68722-43E4-4F22-9E23-4C88B21953D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2715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68722-43E4-4F22-9E23-4C88B21953D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4090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aseline="0" dirty="0" smtClean="0"/>
              <a:t>故事 </a:t>
            </a:r>
            <a:r>
              <a:rPr lang="en-US" altLang="zh-CN" baseline="0" dirty="0" smtClean="0"/>
              <a:t>+ </a:t>
            </a:r>
            <a:r>
              <a:rPr lang="zh-CN" altLang="en-US" dirty="0" smtClean="0"/>
              <a:t>正式文档：图一</a:t>
            </a:r>
            <a:r>
              <a:rPr lang="en-US" altLang="zh-CN" dirty="0" smtClean="0"/>
              <a:t>VMV</a:t>
            </a:r>
            <a:r>
              <a:rPr lang="zh-CN" altLang="en-US" dirty="0" smtClean="0"/>
              <a:t>（解释） </a:t>
            </a:r>
            <a:r>
              <a:rPr lang="en-US" altLang="zh-CN" dirty="0" smtClean="0"/>
              <a:t>+ NUI + </a:t>
            </a:r>
            <a:r>
              <a:rPr lang="zh-CN" altLang="en-US" baseline="0" dirty="0" smtClean="0"/>
              <a:t>遥操作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68722-43E4-4F22-9E23-4C88B21953D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807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人影随动</a:t>
            </a:r>
            <a:r>
              <a:rPr lang="en-US" altLang="zh-CN" dirty="0" smtClean="0"/>
              <a:t>+</a:t>
            </a:r>
            <a:r>
              <a:rPr lang="zh-CN" altLang="en-US" dirty="0" smtClean="0"/>
              <a:t>去掉马赛克；</a:t>
            </a:r>
            <a:r>
              <a:rPr lang="zh-CN" altLang="en-US" baseline="0" dirty="0" smtClean="0"/>
              <a:t>语音条</a:t>
            </a:r>
            <a:r>
              <a:rPr lang="en-US" altLang="zh-CN" baseline="0" dirty="0" smtClean="0"/>
              <a:t>+</a:t>
            </a:r>
            <a:r>
              <a:rPr lang="zh-CN" altLang="en-US" baseline="0" dirty="0" smtClean="0"/>
              <a:t>声波图</a:t>
            </a:r>
            <a:r>
              <a:rPr lang="en-US" altLang="zh-CN" baseline="0" dirty="0" smtClean="0"/>
              <a:t>+</a:t>
            </a:r>
            <a:r>
              <a:rPr lang="zh-CN" altLang="en-US" baseline="0" dirty="0" smtClean="0"/>
              <a:t>打字</a:t>
            </a:r>
            <a:r>
              <a:rPr lang="en-US" altLang="zh-CN" baseline="0" dirty="0" smtClean="0"/>
              <a:t>+</a:t>
            </a:r>
            <a:r>
              <a:rPr lang="zh-CN" altLang="en-US" baseline="0" dirty="0" smtClean="0"/>
              <a:t>向前抬大臂；记忆模块：三个模块</a:t>
            </a:r>
            <a:r>
              <a:rPr lang="en-US" altLang="zh-CN" baseline="0" dirty="0" smtClean="0"/>
              <a:t>+</a:t>
            </a:r>
            <a:r>
              <a:rPr lang="zh-CN" altLang="en-US" baseline="0" dirty="0" smtClean="0"/>
              <a:t>（仿真）运动轨迹；多录几个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68722-43E4-4F22-9E23-4C88B21953D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397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68722-43E4-4F22-9E23-4C88B21953D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929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原理图不变</a:t>
            </a:r>
            <a:endParaRPr lang="en-US" altLang="zh-CN" dirty="0" smtClean="0"/>
          </a:p>
          <a:p>
            <a:r>
              <a:rPr lang="zh-CN" altLang="en-US" dirty="0" smtClean="0"/>
              <a:t>四项都不变</a:t>
            </a:r>
            <a:endParaRPr lang="en-US" altLang="zh-CN" dirty="0" smtClean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机械设计，</a:t>
            </a:r>
            <a:r>
              <a:rPr lang="en-US" altLang="zh-CN" dirty="0" err="1" smtClean="0"/>
              <a:t>solidworks</a:t>
            </a:r>
            <a:r>
              <a:rPr lang="zh-CN" altLang="en-US" dirty="0" smtClean="0"/>
              <a:t>导图</a:t>
            </a:r>
            <a:endParaRPr lang="en-US" altLang="zh-CN" dirty="0" smtClean="0"/>
          </a:p>
          <a:p>
            <a:r>
              <a:rPr lang="en-US" altLang="zh-CN" dirty="0" smtClean="0"/>
              <a:t>4.</a:t>
            </a:r>
            <a:r>
              <a:rPr lang="zh-CN" altLang="en-US" dirty="0" smtClean="0"/>
              <a:t>串口的优势，不用单片机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68722-43E4-4F22-9E23-4C88B21953D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929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原理图不变</a:t>
            </a:r>
            <a:endParaRPr lang="en-US" altLang="zh-CN" dirty="0" smtClean="0"/>
          </a:p>
          <a:p>
            <a:r>
              <a:rPr lang="zh-CN" altLang="en-US" dirty="0" smtClean="0"/>
              <a:t>四项都不变</a:t>
            </a:r>
            <a:endParaRPr lang="en-US" altLang="zh-CN" dirty="0" smtClean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机械设计，</a:t>
            </a:r>
            <a:r>
              <a:rPr lang="en-US" altLang="zh-CN" dirty="0" err="1" smtClean="0"/>
              <a:t>solidworks</a:t>
            </a:r>
            <a:r>
              <a:rPr lang="zh-CN" altLang="en-US" dirty="0" smtClean="0"/>
              <a:t>导图</a:t>
            </a:r>
            <a:endParaRPr lang="en-US" altLang="zh-CN" dirty="0" smtClean="0"/>
          </a:p>
          <a:p>
            <a:r>
              <a:rPr lang="en-US" altLang="zh-CN" dirty="0" smtClean="0"/>
              <a:t>4.</a:t>
            </a:r>
            <a:r>
              <a:rPr lang="zh-CN" altLang="en-US" dirty="0" smtClean="0"/>
              <a:t>串口的优势，不用单片机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68722-43E4-4F22-9E23-4C88B21953D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929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语言多言多义性：识别语音（微软）</a:t>
            </a:r>
            <a:r>
              <a:rPr lang="en-US" altLang="zh-CN" dirty="0" smtClean="0"/>
              <a:t>+</a:t>
            </a:r>
            <a:r>
              <a:rPr lang="zh-CN" altLang="en-US" dirty="0" smtClean="0"/>
              <a:t>关键字、模糊化提取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68722-43E4-4F22-9E23-4C88B21953D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929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E801E-48E5-459F-96C0-50044FF47EFF}" type="datetimeFigureOut">
              <a:rPr lang="zh-CN" altLang="en-US" smtClean="0"/>
              <a:t>2014/4/13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F5374-065D-4C7D-AE9A-DE7CFD25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904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E801E-48E5-459F-96C0-50044FF47EFF}" type="datetimeFigureOut">
              <a:rPr lang="zh-CN" altLang="en-US" smtClean="0"/>
              <a:t>2014/4/13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F5374-065D-4C7D-AE9A-DE7CFD25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067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E801E-48E5-459F-96C0-50044FF47EFF}" type="datetimeFigureOut">
              <a:rPr lang="zh-CN" altLang="en-US" smtClean="0"/>
              <a:t>2014/4/13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F5374-065D-4C7D-AE9A-DE7CFD25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942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E801E-48E5-459F-96C0-50044FF47EFF}" type="datetimeFigureOut">
              <a:rPr lang="zh-CN" altLang="en-US" smtClean="0"/>
              <a:t>2014/4/13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F5374-065D-4C7D-AE9A-DE7CFD25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353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E801E-48E5-459F-96C0-50044FF47EFF}" type="datetimeFigureOut">
              <a:rPr lang="zh-CN" altLang="en-US" smtClean="0"/>
              <a:t>2014/4/13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F5374-065D-4C7D-AE9A-DE7CFD25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041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E801E-48E5-459F-96C0-50044FF47EFF}" type="datetimeFigureOut">
              <a:rPr lang="zh-CN" altLang="en-US" smtClean="0"/>
              <a:t>2014/4/13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F5374-065D-4C7D-AE9A-DE7CFD25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1739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E801E-48E5-459F-96C0-50044FF47EFF}" type="datetimeFigureOut">
              <a:rPr lang="zh-CN" altLang="en-US" smtClean="0"/>
              <a:t>2014/4/13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F5374-065D-4C7D-AE9A-DE7CFD25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370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E801E-48E5-459F-96C0-50044FF47EFF}" type="datetimeFigureOut">
              <a:rPr lang="zh-CN" altLang="en-US" smtClean="0"/>
              <a:t>2014/4/13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F5374-065D-4C7D-AE9A-DE7CFD25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51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E801E-48E5-459F-96C0-50044FF47EFF}" type="datetimeFigureOut">
              <a:rPr lang="zh-CN" altLang="en-US" smtClean="0"/>
              <a:t>2014/4/13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F5374-065D-4C7D-AE9A-DE7CFD25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263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E801E-48E5-459F-96C0-50044FF47EFF}" type="datetimeFigureOut">
              <a:rPr lang="zh-CN" altLang="en-US" smtClean="0"/>
              <a:t>2014/4/13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F5374-065D-4C7D-AE9A-DE7CFD25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685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E801E-48E5-459F-96C0-50044FF47EFF}" type="datetimeFigureOut">
              <a:rPr lang="zh-CN" altLang="en-US" smtClean="0"/>
              <a:t>2014/4/13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F5374-065D-4C7D-AE9A-DE7CFD25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3722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1E801E-48E5-459F-96C0-50044FF47EFF}" type="datetimeFigureOut">
              <a:rPr lang="zh-CN" altLang="en-US" smtClean="0"/>
              <a:t>2014/4/13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F5374-065D-4C7D-AE9A-DE7CFD25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487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eg"/><Relationship Id="rId4" Type="http://schemas.openxmlformats.org/officeDocument/2006/relationships/slide" Target="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slide" Target="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5" Type="http://schemas.openxmlformats.org/officeDocument/2006/relationships/image" Target="../media/image3.png"/><Relationship Id="rId4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7" Type="http://schemas.openxmlformats.org/officeDocument/2006/relationships/slide" Target="slide12.xml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slide" Target="slide11.xml"/><Relationship Id="rId4" Type="http://schemas.openxmlformats.org/officeDocument/2006/relationships/slide" Target="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g"/><Relationship Id="rId5" Type="http://schemas.openxmlformats.org/officeDocument/2006/relationships/slide" Target="slide3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slide" Target="slide3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slide" Target="slide3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slide" Target="slide4.xm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2.xml"/><Relationship Id="rId5" Type="http://schemas.openxmlformats.org/officeDocument/2006/relationships/slide" Target="slide6.xml"/><Relationship Id="rId4" Type="http://schemas.openxmlformats.org/officeDocument/2006/relationships/slide" Target="slide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5.jpg"/><Relationship Id="rId3" Type="http://schemas.openxmlformats.org/officeDocument/2006/relationships/notesSlide" Target="../notesSlides/notesSlide4.xml"/><Relationship Id="rId7" Type="http://schemas.openxmlformats.org/officeDocument/2006/relationships/diagramLayout" Target="../diagrams/layout1.xml"/><Relationship Id="rId12" Type="http://schemas.openxmlformats.org/officeDocument/2006/relationships/slide" Target="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diagramData" Target="../diagrams/data1.xml"/><Relationship Id="rId11" Type="http://schemas.openxmlformats.org/officeDocument/2006/relationships/image" Target="../media/image3.png"/><Relationship Id="rId5" Type="http://schemas.microsoft.com/office/2007/relationships/hdphoto" Target="../media/hdphoto2.wdp"/><Relationship Id="rId10" Type="http://schemas.microsoft.com/office/2007/relationships/diagramDrawing" Target="../diagrams/drawing1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1.xml"/><Relationship Id="rId1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18" Type="http://schemas.microsoft.com/office/2007/relationships/hdphoto" Target="../media/hdphoto7.wdp"/><Relationship Id="rId3" Type="http://schemas.openxmlformats.org/officeDocument/2006/relationships/video" Target="../media/media1.wmv"/><Relationship Id="rId21" Type="http://schemas.microsoft.com/office/2007/relationships/hdphoto" Target="../media/hdphoto8.wdp"/><Relationship Id="rId7" Type="http://schemas.openxmlformats.org/officeDocument/2006/relationships/slide" Target="slide3.xml"/><Relationship Id="rId12" Type="http://schemas.microsoft.com/office/2007/relationships/hdphoto" Target="../media/hdphoto4.wdp"/><Relationship Id="rId17" Type="http://schemas.openxmlformats.org/officeDocument/2006/relationships/image" Target="../media/image12.png"/><Relationship Id="rId2" Type="http://schemas.microsoft.com/office/2007/relationships/media" Target="../media/media1.wmv"/><Relationship Id="rId16" Type="http://schemas.microsoft.com/office/2007/relationships/hdphoto" Target="../media/hdphoto6.wdp"/><Relationship Id="rId20" Type="http://schemas.openxmlformats.org/officeDocument/2006/relationships/image" Target="../media/image14.png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11" Type="http://schemas.openxmlformats.org/officeDocument/2006/relationships/image" Target="../media/image9.png"/><Relationship Id="rId5" Type="http://schemas.openxmlformats.org/officeDocument/2006/relationships/notesSlide" Target="../notesSlides/notesSlide5.xml"/><Relationship Id="rId15" Type="http://schemas.openxmlformats.org/officeDocument/2006/relationships/image" Target="../media/image11.png"/><Relationship Id="rId10" Type="http://schemas.microsoft.com/office/2007/relationships/hdphoto" Target="../media/hdphoto3.wdp"/><Relationship Id="rId19" Type="http://schemas.openxmlformats.org/officeDocument/2006/relationships/image" Target="../media/image13.jpe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8.png"/><Relationship Id="rId1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slide" Target="slid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jpeg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image" Target="../media/image16.jpeg"/><Relationship Id="rId11" Type="http://schemas.openxmlformats.org/officeDocument/2006/relationships/slide" Target="slide3.xml"/><Relationship Id="rId5" Type="http://schemas.openxmlformats.org/officeDocument/2006/relationships/image" Target="../media/image15.jpeg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20.png"/><Relationship Id="rId5" Type="http://schemas.openxmlformats.org/officeDocument/2006/relationships/slide" Target="slide3.xml"/><Relationship Id="rId10" Type="http://schemas.openxmlformats.org/officeDocument/2006/relationships/image" Target="../media/image24.jpeg"/><Relationship Id="rId4" Type="http://schemas.openxmlformats.org/officeDocument/2006/relationships/image" Target="../media/image3.png"/><Relationship Id="rId9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slide" Target="slide3.xml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jpeg"/><Relationship Id="rId4" Type="http://schemas.microsoft.com/office/2007/relationships/hdphoto" Target="../media/hdphoto9.wdp"/><Relationship Id="rId9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" y="0"/>
            <a:ext cx="915352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2028825" y="2491465"/>
            <a:ext cx="7115175" cy="3614060"/>
            <a:chOff x="2028825" y="2491465"/>
            <a:chExt cx="7115175" cy="3614060"/>
          </a:xfrm>
        </p:grpSpPr>
        <p:sp>
          <p:nvSpPr>
            <p:cNvPr id="5" name="矩形 4"/>
            <p:cNvSpPr/>
            <p:nvPr/>
          </p:nvSpPr>
          <p:spPr>
            <a:xfrm>
              <a:off x="2028825" y="3413294"/>
              <a:ext cx="885200" cy="2692230"/>
            </a:xfrm>
            <a:prstGeom prst="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2028825" y="2491465"/>
              <a:ext cx="1581151" cy="818047"/>
            </a:xfrm>
            <a:prstGeom prst="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3042227" y="3413295"/>
              <a:ext cx="567749" cy="43344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3042228" y="4727704"/>
              <a:ext cx="1900622" cy="1377821"/>
            </a:xfrm>
            <a:prstGeom prst="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236367" y="4727705"/>
              <a:ext cx="37814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清华大学第三十二届挑战</a:t>
              </a:r>
              <a:r>
                <a:rPr lang="zh-CN" altLang="en-US" sz="1200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杯三审</a:t>
              </a:r>
              <a:r>
                <a:rPr lang="zh-CN" altLang="en-US" sz="12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项目展示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226843" y="5042804"/>
              <a:ext cx="376237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VMV-Arm</a:t>
              </a:r>
              <a:endParaRPr lang="zh-CN" altLang="en-US" sz="4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236366" y="5811889"/>
              <a:ext cx="37814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唐彦嵩 侯一凡 闫祺 任心影 张若冰 席吟之</a:t>
              </a:r>
              <a:endParaRPr lang="zh-CN" altLang="en-US" sz="110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439152" y="4727703"/>
              <a:ext cx="704848" cy="137782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570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3331">
        <p14:flash/>
      </p:transition>
    </mc:Choice>
    <mc:Fallback xmlns="">
      <p:transition spd="slow" advTm="333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13648" y="0"/>
            <a:ext cx="9167172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/>
          <p:cNvCxnSpPr/>
          <p:nvPr/>
        </p:nvCxnSpPr>
        <p:spPr>
          <a:xfrm>
            <a:off x="235298" y="1105617"/>
            <a:ext cx="8582389" cy="0"/>
          </a:xfrm>
          <a:prstGeom prst="line">
            <a:avLst/>
          </a:prstGeom>
          <a:ln w="1905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47"/>
          <p:cNvGrpSpPr/>
          <p:nvPr/>
        </p:nvGrpSpPr>
        <p:grpSpPr>
          <a:xfrm>
            <a:off x="0" y="310107"/>
            <a:ext cx="9153524" cy="402646"/>
            <a:chOff x="0" y="310107"/>
            <a:chExt cx="9153524" cy="402646"/>
          </a:xfrm>
        </p:grpSpPr>
        <p:sp>
          <p:nvSpPr>
            <p:cNvPr id="49" name="矩形 48"/>
            <p:cNvSpPr/>
            <p:nvPr/>
          </p:nvSpPr>
          <p:spPr>
            <a:xfrm>
              <a:off x="0" y="341456"/>
              <a:ext cx="9153524" cy="31576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11"/>
            <p:cNvSpPr txBox="1"/>
            <p:nvPr/>
          </p:nvSpPr>
          <p:spPr>
            <a:xfrm>
              <a:off x="507673" y="310107"/>
              <a:ext cx="1362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项目背景</a:t>
              </a:r>
            </a:p>
          </p:txBody>
        </p:sp>
        <p:sp>
          <p:nvSpPr>
            <p:cNvPr id="51" name="文本框 15"/>
            <p:cNvSpPr txBox="1"/>
            <p:nvPr/>
          </p:nvSpPr>
          <p:spPr>
            <a:xfrm>
              <a:off x="2250008" y="310107"/>
              <a:ext cx="1362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产品功能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文本框 16"/>
            <p:cNvSpPr txBox="1"/>
            <p:nvPr/>
          </p:nvSpPr>
          <p:spPr>
            <a:xfrm>
              <a:off x="3992342" y="310107"/>
              <a:ext cx="1362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项目核心</a:t>
              </a:r>
              <a:endPara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文本框 17"/>
            <p:cNvSpPr txBox="1"/>
            <p:nvPr/>
          </p:nvSpPr>
          <p:spPr>
            <a:xfrm>
              <a:off x="5734676" y="310107"/>
              <a:ext cx="1362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项目进程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文本框 17"/>
            <p:cNvSpPr txBox="1"/>
            <p:nvPr/>
          </p:nvSpPr>
          <p:spPr>
            <a:xfrm>
              <a:off x="7477011" y="312643"/>
              <a:ext cx="1362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应用前景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6" name="Picture 2" descr="I:\LOGO (3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669" y="6309472"/>
            <a:ext cx="490407" cy="35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文本框 9">
            <a:hlinkClick r:id="rId4" action="ppaction://hlinksldjump"/>
          </p:cNvPr>
          <p:cNvSpPr txBox="1"/>
          <p:nvPr/>
        </p:nvSpPr>
        <p:spPr>
          <a:xfrm>
            <a:off x="71437" y="-10299"/>
            <a:ext cx="8910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清华大学第三十二届挑战杯三审项目展示                                     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VMV-Arm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遥操作系统                                                    展示者： 唐彦嵩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1623211" y="1460465"/>
            <a:ext cx="6304388" cy="1200329"/>
            <a:chOff x="1623211" y="1460465"/>
            <a:chExt cx="6304388" cy="1200329"/>
          </a:xfrm>
        </p:grpSpPr>
        <p:grpSp>
          <p:nvGrpSpPr>
            <p:cNvPr id="46" name="组合 45"/>
            <p:cNvGrpSpPr/>
            <p:nvPr/>
          </p:nvGrpSpPr>
          <p:grpSpPr>
            <a:xfrm>
              <a:off x="1623211" y="1460465"/>
              <a:ext cx="1574799" cy="1200329"/>
              <a:chOff x="582127" y="4509523"/>
              <a:chExt cx="1574799" cy="1200329"/>
            </a:xfrm>
          </p:grpSpPr>
          <p:sp>
            <p:nvSpPr>
              <p:cNvPr id="61" name="文本框 10"/>
              <p:cNvSpPr txBox="1"/>
              <p:nvPr/>
            </p:nvSpPr>
            <p:spPr>
              <a:xfrm>
                <a:off x="611155" y="4509523"/>
                <a:ext cx="154577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机械设计</a:t>
                </a:r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582127" y="4509523"/>
                <a:ext cx="1200329" cy="1200329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3958872" y="1460465"/>
              <a:ext cx="1603827" cy="1200329"/>
              <a:chOff x="2998756" y="4509523"/>
              <a:chExt cx="1603827" cy="1200329"/>
            </a:xfrm>
          </p:grpSpPr>
          <p:sp>
            <p:nvSpPr>
              <p:cNvPr id="59" name="文本框 10"/>
              <p:cNvSpPr txBox="1"/>
              <p:nvPr/>
            </p:nvSpPr>
            <p:spPr>
              <a:xfrm>
                <a:off x="3056812" y="4509523"/>
                <a:ext cx="154577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 smtClean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数据处理</a:t>
                </a:r>
                <a:endParaRPr lang="zh-CN" altLang="en-US" sz="3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2998756" y="4509523"/>
                <a:ext cx="1200329" cy="1200329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6323561" y="1460465"/>
              <a:ext cx="1604038" cy="1200329"/>
              <a:chOff x="5180318" y="4509523"/>
              <a:chExt cx="1604038" cy="1200329"/>
            </a:xfrm>
          </p:grpSpPr>
          <p:sp>
            <p:nvSpPr>
              <p:cNvPr id="57" name="文本框 10"/>
              <p:cNvSpPr txBox="1"/>
              <p:nvPr/>
            </p:nvSpPr>
            <p:spPr>
              <a:xfrm>
                <a:off x="5238585" y="4509523"/>
                <a:ext cx="154577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算法设计</a:t>
                </a:r>
                <a:endParaRPr lang="zh-CN" altLang="en-US" sz="36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5180318" y="4509523"/>
                <a:ext cx="1200329" cy="1200329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8" name="文本框 10"/>
          <p:cNvSpPr txBox="1"/>
          <p:nvPr/>
        </p:nvSpPr>
        <p:spPr>
          <a:xfrm>
            <a:off x="5387962" y="5296661"/>
            <a:ext cx="2369177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复杂度</a:t>
            </a:r>
            <a:r>
              <a:rPr lang="en-US" altLang="zh-CN" sz="2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O(n)</a:t>
            </a:r>
            <a:r>
              <a:rPr lang="zh-CN" altLang="en-US" sz="2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sz="2000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误差敏感</a:t>
            </a: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度</a:t>
            </a:r>
            <a:r>
              <a:rPr lang="zh-CN" altLang="en-US" sz="2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</a:t>
            </a:r>
            <a:endParaRPr lang="zh-CN" altLang="en-US" sz="2000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框 10"/>
          <p:cNvSpPr txBox="1"/>
          <p:nvPr/>
        </p:nvSpPr>
        <p:spPr>
          <a:xfrm>
            <a:off x="1289801" y="5241758"/>
            <a:ext cx="2369177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复杂度远高于</a:t>
            </a:r>
            <a:r>
              <a:rPr lang="en-US" altLang="zh-CN" sz="2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O(n)</a:t>
            </a:r>
          </a:p>
          <a:p>
            <a:pPr algn="ctr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受噪声的影响较大</a:t>
            </a:r>
            <a:endParaRPr lang="zh-CN" altLang="en-US" sz="2000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424818" y="2939782"/>
            <a:ext cx="6023619" cy="1200329"/>
            <a:chOff x="2827681" y="3035862"/>
            <a:chExt cx="6023619" cy="1200329"/>
          </a:xfrm>
        </p:grpSpPr>
        <p:sp>
          <p:nvSpPr>
            <p:cNvPr id="34" name="文本框 10"/>
            <p:cNvSpPr txBox="1"/>
            <p:nvPr/>
          </p:nvSpPr>
          <p:spPr>
            <a:xfrm>
              <a:off x="6785848" y="3035862"/>
              <a:ext cx="20654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原创性</a:t>
              </a:r>
              <a:endPara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2400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投影转角算法</a:t>
              </a:r>
              <a:endParaRPr lang="zh-CN" alt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827681" y="3035862"/>
              <a:ext cx="209914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传统</a:t>
              </a:r>
              <a:endPara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2400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逆运动学</a:t>
              </a:r>
              <a:endParaRPr lang="zh-CN" alt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22643" y="3183336"/>
              <a:ext cx="9734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VS</a:t>
              </a:r>
              <a:endParaRPr lang="zh-CN" altLang="en-US" b="1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826473" y="4156792"/>
            <a:ext cx="5206398" cy="2181918"/>
            <a:chOff x="3340009" y="3965720"/>
            <a:chExt cx="5206398" cy="2181918"/>
          </a:xfrm>
        </p:grpSpPr>
        <p:sp>
          <p:nvSpPr>
            <p:cNvPr id="14" name="TextBox 13"/>
            <p:cNvSpPr txBox="1"/>
            <p:nvPr/>
          </p:nvSpPr>
          <p:spPr>
            <a:xfrm>
              <a:off x="3340009" y="3965720"/>
              <a:ext cx="1295831" cy="874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末端</a:t>
              </a:r>
              <a:r>
                <a:rPr lang="zh-CN" altLang="en-US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关节</a:t>
              </a:r>
              <a:r>
                <a:rPr lang="zh-CN" altLang="en-US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坐标</a:t>
              </a:r>
              <a:r>
                <a:rPr lang="en-US" altLang="zh-CN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姿态</a:t>
              </a:r>
              <a:endParaRPr lang="zh-CN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312086" y="3965720"/>
              <a:ext cx="1234321" cy="874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肩</a:t>
              </a:r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肘</a:t>
              </a:r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腕</a:t>
              </a:r>
              <a:endPara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三维坐标</a:t>
              </a:r>
              <a:endParaRPr lang="zh-CN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172514" y="4148000"/>
              <a:ext cx="1255713" cy="1999638"/>
              <a:chOff x="5172514" y="4216240"/>
              <a:chExt cx="1255713" cy="1999638"/>
            </a:xfrm>
          </p:grpSpPr>
          <p:pic>
            <p:nvPicPr>
              <p:cNvPr id="1026" name="Picture 2" descr="C:\Users\ibm\Desktop\myRobort\05_展示\第二版\图片\DSC_5855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2514" y="4381225"/>
                <a:ext cx="1223065" cy="1834653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5" name="文本框 10"/>
              <p:cNvSpPr txBox="1"/>
              <p:nvPr/>
            </p:nvSpPr>
            <p:spPr>
              <a:xfrm>
                <a:off x="5269366" y="4216240"/>
                <a:ext cx="11588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 smtClean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(r, </a:t>
                </a:r>
                <a:r>
                  <a:rPr lang="el-GR" altLang="zh-CN" sz="2000" b="1" dirty="0" smtClean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θ</a:t>
                </a:r>
                <a:r>
                  <a:rPr lang="en-US" altLang="zh-CN" sz="2000" b="1" dirty="0" smtClean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:r>
                  <a:rPr lang="el-GR" altLang="zh-CN" sz="2000" b="1" dirty="0" smtClean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φ</a:t>
                </a:r>
                <a:r>
                  <a:rPr lang="en-US" altLang="zh-CN" sz="2000" b="1" dirty="0" smtClean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endParaRPr lang="zh-CN" altLang="en-US" sz="20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8" name="右箭头 67"/>
            <p:cNvSpPr/>
            <p:nvPr/>
          </p:nvSpPr>
          <p:spPr>
            <a:xfrm>
              <a:off x="4742554" y="4290366"/>
              <a:ext cx="505919" cy="225117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右箭头 68"/>
            <p:cNvSpPr/>
            <p:nvPr/>
          </p:nvSpPr>
          <p:spPr>
            <a:xfrm rot="10800000">
              <a:off x="6395579" y="4290365"/>
              <a:ext cx="505919" cy="225117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955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654">
        <p:fade/>
      </p:transition>
    </mc:Choice>
    <mc:Fallback xmlns="">
      <p:transition spd="med" advTm="2865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80921" y="4999292"/>
            <a:ext cx="1014574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组建团队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0" y="310107"/>
            <a:ext cx="9153524" cy="402646"/>
            <a:chOff x="0" y="310107"/>
            <a:chExt cx="9153524" cy="402646"/>
          </a:xfrm>
        </p:grpSpPr>
        <p:sp>
          <p:nvSpPr>
            <p:cNvPr id="9" name="矩形 8"/>
            <p:cNvSpPr/>
            <p:nvPr/>
          </p:nvSpPr>
          <p:spPr>
            <a:xfrm>
              <a:off x="0" y="341456"/>
              <a:ext cx="9153524" cy="31576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07673" y="310107"/>
              <a:ext cx="1362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项目背景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250008" y="310107"/>
              <a:ext cx="1362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产品功能</a:t>
              </a:r>
              <a:endParaRPr lang="zh-CN" alt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992342" y="310107"/>
              <a:ext cx="1362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项目核心</a:t>
              </a:r>
              <a:endParaRPr lang="en-US" altLang="zh-CN" sz="20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734676" y="310107"/>
              <a:ext cx="1362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项目进程</a:t>
              </a: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文本框 17"/>
            <p:cNvSpPr txBox="1"/>
            <p:nvPr/>
          </p:nvSpPr>
          <p:spPr>
            <a:xfrm>
              <a:off x="7477011" y="312643"/>
              <a:ext cx="1362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应用前景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箭头连接符 6"/>
          <p:cNvCxnSpPr/>
          <p:nvPr/>
        </p:nvCxnSpPr>
        <p:spPr>
          <a:xfrm>
            <a:off x="748188" y="3595019"/>
            <a:ext cx="7802985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>
            <a:off x="748188" y="3504602"/>
            <a:ext cx="180833" cy="180833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>
            <a:stCxn id="27" idx="4"/>
          </p:cNvCxnSpPr>
          <p:nvPr/>
        </p:nvCxnSpPr>
        <p:spPr>
          <a:xfrm flipH="1">
            <a:off x="838604" y="3685435"/>
            <a:ext cx="1" cy="135624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/>
          <p:cNvSpPr/>
          <p:nvPr/>
        </p:nvSpPr>
        <p:spPr>
          <a:xfrm>
            <a:off x="1172753" y="3508014"/>
            <a:ext cx="180833" cy="180833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2055219" y="3504601"/>
            <a:ext cx="180833" cy="180833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2424086" y="3493227"/>
            <a:ext cx="180833" cy="180833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08322" y="3199098"/>
            <a:ext cx="940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</a:rPr>
              <a:t>2012.10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74695" y="3703994"/>
            <a:ext cx="940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</a:rPr>
              <a:t>2012.11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cxnSp>
        <p:nvCxnSpPr>
          <p:cNvPr id="36" name="直接连接符 35"/>
          <p:cNvCxnSpPr/>
          <p:nvPr/>
        </p:nvCxnSpPr>
        <p:spPr>
          <a:xfrm flipH="1">
            <a:off x="1249521" y="2119571"/>
            <a:ext cx="1" cy="135624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2145634" y="3655377"/>
            <a:ext cx="1" cy="135624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H="1">
            <a:off x="2514502" y="2123197"/>
            <a:ext cx="1" cy="135624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/>
          <p:cNvSpPr/>
          <p:nvPr/>
        </p:nvSpPr>
        <p:spPr>
          <a:xfrm>
            <a:off x="3452018" y="3504600"/>
            <a:ext cx="180833" cy="180833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3670757" y="3506874"/>
            <a:ext cx="180833" cy="180833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 flipH="1">
            <a:off x="3542433" y="2138119"/>
            <a:ext cx="1" cy="135624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3761173" y="3717642"/>
            <a:ext cx="1" cy="135624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42"/>
          <p:cNvSpPr/>
          <p:nvPr/>
        </p:nvSpPr>
        <p:spPr>
          <a:xfrm>
            <a:off x="4009744" y="3493227"/>
            <a:ext cx="180833" cy="180833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连接符 43"/>
          <p:cNvCxnSpPr/>
          <p:nvPr/>
        </p:nvCxnSpPr>
        <p:spPr>
          <a:xfrm>
            <a:off x="4100159" y="1905474"/>
            <a:ext cx="1" cy="156387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>
            <a:off x="5373141" y="3509145"/>
            <a:ext cx="180833" cy="180833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5591880" y="3511419"/>
            <a:ext cx="180833" cy="180833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/>
          <p:cNvCxnSpPr/>
          <p:nvPr/>
        </p:nvCxnSpPr>
        <p:spPr>
          <a:xfrm flipH="1">
            <a:off x="5463556" y="2142664"/>
            <a:ext cx="1" cy="135624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H="1">
            <a:off x="5682296" y="3722187"/>
            <a:ext cx="1" cy="135624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/>
        </p:nvSpPr>
        <p:spPr>
          <a:xfrm>
            <a:off x="5971811" y="3497772"/>
            <a:ext cx="180833" cy="180833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/>
          <p:cNvCxnSpPr/>
          <p:nvPr/>
        </p:nvCxnSpPr>
        <p:spPr>
          <a:xfrm flipH="1">
            <a:off x="6062226" y="2117643"/>
            <a:ext cx="1" cy="135624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4966358" y="3509513"/>
            <a:ext cx="180833" cy="180833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2" name="直接连接符 51"/>
          <p:cNvCxnSpPr/>
          <p:nvPr/>
        </p:nvCxnSpPr>
        <p:spPr>
          <a:xfrm flipH="1">
            <a:off x="5056774" y="3720281"/>
            <a:ext cx="1" cy="135624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椭圆 52"/>
          <p:cNvSpPr/>
          <p:nvPr/>
        </p:nvSpPr>
        <p:spPr>
          <a:xfrm>
            <a:off x="6524895" y="3500045"/>
            <a:ext cx="180833" cy="18083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6858128" y="3504393"/>
            <a:ext cx="180833" cy="18083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7416192" y="3493226"/>
            <a:ext cx="180833" cy="18083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1748633" y="3187720"/>
            <a:ext cx="940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</a:rPr>
              <a:t>2013.2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119470" y="3692616"/>
            <a:ext cx="940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</a:rPr>
              <a:t>2013.3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490412" y="3230802"/>
            <a:ext cx="940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</a:rPr>
              <a:t>2013.8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752065" y="3708402"/>
            <a:ext cx="940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</a:rPr>
              <a:t>2013.9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635940" y="3203642"/>
            <a:ext cx="940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</a:rPr>
              <a:t>2014.1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047721" y="3708538"/>
            <a:ext cx="940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</a:rPr>
              <a:t>2014.2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719984" y="3711953"/>
            <a:ext cx="940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</a:rPr>
              <a:t>2014.3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066953" y="3711952"/>
            <a:ext cx="940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</a:rPr>
              <a:t>2013.8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12394" y="1560125"/>
            <a:ext cx="113112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第一版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机械设计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632758" y="4999292"/>
            <a:ext cx="1014574" cy="60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实现人体坐标获取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055220" y="1560125"/>
            <a:ext cx="94228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5000"/>
              </a:lnSpc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第一版</a:t>
            </a:r>
            <a:endParaRPr lang="en-US" altLang="zh-CN" dirty="0"/>
          </a:p>
          <a:p>
            <a:r>
              <a:rPr lang="zh-CN" altLang="en-US" dirty="0"/>
              <a:t>机械加工</a:t>
            </a:r>
          </a:p>
        </p:txBody>
      </p:sp>
      <p:pic>
        <p:nvPicPr>
          <p:cNvPr id="71" name="Picture 2" descr="I:\LOGO (3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669" y="6309472"/>
            <a:ext cx="490407" cy="35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/>
          <p:cNvSpPr txBox="1"/>
          <p:nvPr/>
        </p:nvSpPr>
        <p:spPr>
          <a:xfrm>
            <a:off x="3245494" y="4999292"/>
            <a:ext cx="1014574" cy="60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主程序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694329" y="1525445"/>
            <a:ext cx="941611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随动功能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060193" y="1812053"/>
            <a:ext cx="904853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5000"/>
              </a:lnSpc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串口调试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572000" y="4999292"/>
            <a:ext cx="89929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与基础工业训练中心合作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665492" y="1547661"/>
            <a:ext cx="1006913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新舵机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版机械设计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344705" y="4999292"/>
            <a:ext cx="972461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第二版机械加工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记忆功能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5603959" y="1710253"/>
            <a:ext cx="905041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语音功能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6" name="直接连接符 75"/>
          <p:cNvCxnSpPr/>
          <p:nvPr/>
        </p:nvCxnSpPr>
        <p:spPr>
          <a:xfrm flipH="1">
            <a:off x="6948544" y="2117643"/>
            <a:ext cx="1" cy="135624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 flipH="1">
            <a:off x="7478424" y="3697166"/>
            <a:ext cx="1" cy="135624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flipH="1">
            <a:off x="6632178" y="3695260"/>
            <a:ext cx="1" cy="135624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6317165" y="4999292"/>
            <a:ext cx="63137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优化功能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545332" y="1608516"/>
            <a:ext cx="811661" cy="60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训练样本数据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947405" y="4985644"/>
            <a:ext cx="110477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终端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  <a:p>
            <a:pPr algn="ctr">
              <a:lnSpc>
                <a:spcPct val="125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牙遥操作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295472" y="3209249"/>
            <a:ext cx="940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</a:rPr>
              <a:t>2014.4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477910" y="3686929"/>
            <a:ext cx="940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</a:rPr>
              <a:t>2014.5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85" name="文本框 9">
            <a:hlinkClick r:id="rId4" action="ppaction://hlinksldjump"/>
          </p:cNvPr>
          <p:cNvSpPr txBox="1"/>
          <p:nvPr/>
        </p:nvSpPr>
        <p:spPr>
          <a:xfrm>
            <a:off x="71437" y="-10299"/>
            <a:ext cx="8910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清华大学第三十二届挑战杯三审项目展示                                    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VMV-Arm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遥操作系统                                                    展示者： 唐彦嵩</a:t>
            </a:r>
          </a:p>
        </p:txBody>
      </p:sp>
      <p:sp>
        <p:nvSpPr>
          <p:cNvPr id="82" name="椭圆 81"/>
          <p:cNvSpPr/>
          <p:nvPr/>
        </p:nvSpPr>
        <p:spPr>
          <a:xfrm>
            <a:off x="7663188" y="3503732"/>
            <a:ext cx="180833" cy="18083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6" name="直接连接符 85"/>
          <p:cNvCxnSpPr/>
          <p:nvPr/>
        </p:nvCxnSpPr>
        <p:spPr>
          <a:xfrm flipH="1">
            <a:off x="7763116" y="2206979"/>
            <a:ext cx="1" cy="135624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7491301" y="1620328"/>
            <a:ext cx="94852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左臂与双腿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0085309"/>
      </p:ext>
    </p:extLst>
  </p:cSld>
  <p:clrMapOvr>
    <a:masterClrMapping/>
  </p:clrMapOvr>
  <p:transition spd="slow" advTm="23527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0">
            <a:hlinkClick r:id="rId3" action="ppaction://hlinksldjump"/>
          </p:cNvPr>
          <p:cNvSpPr txBox="1"/>
          <p:nvPr/>
        </p:nvSpPr>
        <p:spPr>
          <a:xfrm>
            <a:off x="1350177" y="4938115"/>
            <a:ext cx="219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教学价值</a:t>
            </a:r>
          </a:p>
        </p:txBody>
      </p:sp>
      <p:sp>
        <p:nvSpPr>
          <p:cNvPr id="20" name="文本框 10">
            <a:hlinkClick r:id="rId3" action="ppaction://hlinksldjump"/>
          </p:cNvPr>
          <p:cNvSpPr txBox="1"/>
          <p:nvPr/>
        </p:nvSpPr>
        <p:spPr>
          <a:xfrm>
            <a:off x="1350177" y="5636408"/>
            <a:ext cx="219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</a:t>
            </a:r>
            <a:r>
              <a:rPr lang="zh-CN" altLang="en-US" sz="36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endParaRPr lang="zh-CN" altLang="en-US" sz="3600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972135" y="5041989"/>
            <a:ext cx="37045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成熟、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多学科交叉</a:t>
            </a:r>
            <a:r>
              <a:rPr lang="zh-CN" altLang="en-US" sz="2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的实验平台</a:t>
            </a:r>
            <a:endParaRPr lang="zh-CN" altLang="en-US" sz="2000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53134" y="5721046"/>
            <a:ext cx="412163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安全操作、快速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示教</a:t>
            </a:r>
            <a:endParaRPr lang="zh-CN" altLang="en-US" sz="2000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1425062" y="5593696"/>
            <a:ext cx="6197035" cy="0"/>
          </a:xfrm>
          <a:prstGeom prst="line">
            <a:avLst/>
          </a:prstGeom>
          <a:ln w="1905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320" y="758586"/>
            <a:ext cx="5718390" cy="3660583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0" y="310107"/>
            <a:ext cx="9153524" cy="402646"/>
            <a:chOff x="0" y="310107"/>
            <a:chExt cx="9153524" cy="402646"/>
          </a:xfrm>
        </p:grpSpPr>
        <p:sp>
          <p:nvSpPr>
            <p:cNvPr id="29" name="矩形 28"/>
            <p:cNvSpPr/>
            <p:nvPr/>
          </p:nvSpPr>
          <p:spPr>
            <a:xfrm>
              <a:off x="0" y="341456"/>
              <a:ext cx="9153524" cy="31576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11"/>
            <p:cNvSpPr txBox="1"/>
            <p:nvPr/>
          </p:nvSpPr>
          <p:spPr>
            <a:xfrm>
              <a:off x="507673" y="310107"/>
              <a:ext cx="1362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项目背景</a:t>
              </a:r>
            </a:p>
          </p:txBody>
        </p:sp>
        <p:sp>
          <p:nvSpPr>
            <p:cNvPr id="31" name="文本框 15"/>
            <p:cNvSpPr txBox="1"/>
            <p:nvPr/>
          </p:nvSpPr>
          <p:spPr>
            <a:xfrm>
              <a:off x="2250008" y="310107"/>
              <a:ext cx="1362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产品功能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16"/>
            <p:cNvSpPr txBox="1"/>
            <p:nvPr/>
          </p:nvSpPr>
          <p:spPr>
            <a:xfrm>
              <a:off x="3992342" y="310107"/>
              <a:ext cx="1362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项目核心</a:t>
              </a:r>
              <a:endPara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17"/>
            <p:cNvSpPr txBox="1"/>
            <p:nvPr/>
          </p:nvSpPr>
          <p:spPr>
            <a:xfrm>
              <a:off x="5734676" y="310107"/>
              <a:ext cx="1362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项目进程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文本框 17"/>
            <p:cNvSpPr txBox="1"/>
            <p:nvPr/>
          </p:nvSpPr>
          <p:spPr>
            <a:xfrm>
              <a:off x="7477011" y="312643"/>
              <a:ext cx="1362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应用前景</a:t>
              </a: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6" name="Picture 2" descr="I:\LOGO (3)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669" y="6309472"/>
            <a:ext cx="490407" cy="35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文本框 9">
            <a:hlinkClick r:id="rId6" action="ppaction://hlinksldjump"/>
          </p:cNvPr>
          <p:cNvSpPr txBox="1"/>
          <p:nvPr/>
        </p:nvSpPr>
        <p:spPr>
          <a:xfrm>
            <a:off x="71437" y="-10299"/>
            <a:ext cx="8910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清华大学第三十二届挑战杯三审项目展示                                     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VMV-Arm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遥操作系统                                                    展示者： 唐彦嵩</a:t>
            </a:r>
          </a:p>
        </p:txBody>
      </p:sp>
      <p:cxnSp>
        <p:nvCxnSpPr>
          <p:cNvPr id="38" name="直接连接符 37"/>
          <p:cNvCxnSpPr/>
          <p:nvPr/>
        </p:nvCxnSpPr>
        <p:spPr>
          <a:xfrm>
            <a:off x="1425062" y="6282140"/>
            <a:ext cx="6197035" cy="0"/>
          </a:xfrm>
          <a:prstGeom prst="line">
            <a:avLst/>
          </a:prstGeom>
          <a:ln w="1905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32678"/>
      </p:ext>
    </p:extLst>
  </p:cSld>
  <p:clrMapOvr>
    <a:masterClrMapping/>
  </p:clrMapOvr>
  <p:transition spd="slow" advTm="28397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/>
          </a:p>
        </p:txBody>
      </p:sp>
      <p:sp>
        <p:nvSpPr>
          <p:cNvPr id="5" name="矩形 4"/>
          <p:cNvSpPr/>
          <p:nvPr/>
        </p:nvSpPr>
        <p:spPr>
          <a:xfrm>
            <a:off x="5593912" y="3527513"/>
            <a:ext cx="885200" cy="1988530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593912" y="2605684"/>
            <a:ext cx="1581151" cy="818047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607314" y="3527514"/>
            <a:ext cx="567749" cy="4334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607314" y="4640199"/>
            <a:ext cx="2085067" cy="875844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521842" y="4009519"/>
            <a:ext cx="23300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chemeClr val="accent4">
                    <a:lumMod val="60000"/>
                    <a:lumOff val="4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清华大学第三十二届挑战杯三审项目展示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550382" y="4217392"/>
            <a:ext cx="23014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唐彦嵩 </a:t>
            </a:r>
            <a:r>
              <a:rPr lang="zh-CN" altLang="en-US" sz="105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侯</a:t>
            </a:r>
            <a:r>
              <a:rPr lang="zh-CN" altLang="en-US" sz="105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一凡 </a:t>
            </a:r>
            <a:r>
              <a:rPr lang="zh-CN" altLang="en-US" sz="105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闫祺 </a:t>
            </a:r>
            <a:endParaRPr lang="en-US" altLang="zh-CN" sz="1050" dirty="0" smtClean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</a:t>
            </a:r>
            <a:r>
              <a:rPr lang="zh-CN" altLang="en-US" sz="105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</a:t>
            </a:r>
            <a:r>
              <a:rPr lang="zh-CN" altLang="en-US" sz="105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        </a:t>
            </a:r>
            <a:r>
              <a:rPr lang="zh-CN" altLang="en-US" sz="105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张若冰 </a:t>
            </a:r>
            <a:r>
              <a:rPr lang="zh-CN" altLang="en-US" sz="105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席</a:t>
            </a:r>
            <a:r>
              <a:rPr lang="zh-CN" altLang="en-US" sz="105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吟之</a:t>
            </a:r>
            <a:endParaRPr lang="zh-CN" altLang="en-US" sz="1050" dirty="0"/>
          </a:p>
          <a:p>
            <a:endParaRPr lang="zh-CN" altLang="en-US" sz="900" dirty="0">
              <a:solidFill>
                <a:schemeClr val="accent4">
                  <a:lumMod val="60000"/>
                  <a:lumOff val="4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312109" y="2600895"/>
            <a:ext cx="1362073" cy="13778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6"/>
          <p:cNvSpPr txBox="1"/>
          <p:nvPr/>
        </p:nvSpPr>
        <p:spPr>
          <a:xfrm>
            <a:off x="7280376" y="2711271"/>
            <a:ext cx="168949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00"/>
              </a:lnSpc>
            </a:pPr>
            <a:r>
              <a:rPr lang="en-US" altLang="zh-CN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VMV</a:t>
            </a:r>
          </a:p>
          <a:p>
            <a:pPr>
              <a:lnSpc>
                <a:spcPts val="4500"/>
              </a:lnSpc>
            </a:pPr>
            <a:r>
              <a:rPr lang="en-US" altLang="zh-CN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ARM</a:t>
            </a:r>
            <a:endParaRPr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Picture 2" descr="I:\LOGO (3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984" y="3577167"/>
            <a:ext cx="490407" cy="35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529797"/>
      </p:ext>
    </p:extLst>
  </p:cSld>
  <p:clrMapOvr>
    <a:masterClrMapping/>
  </p:clrMapOvr>
  <p:transition spd="slow" advTm="282">
    <p:push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2783" y="0"/>
            <a:ext cx="9144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2" descr="I:\LOGO (3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113" y="2404784"/>
            <a:ext cx="1743655" cy="126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20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19">
        <p:fade/>
      </p:transition>
    </mc:Choice>
    <mc:Fallback xmlns="">
      <p:transition spd="med" advTm="20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4.44444E-6 L -0.32622 4.44444E-6 " pathEditMode="relative" rAng="0" ptsTypes="AA">
                                      <p:cBhvr>
                                        <p:cTn id="6" dur="1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2783" y="0"/>
            <a:ext cx="9144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hlinkClick r:id="rId2" action="ppaction://hlinksldjump"/>
          </p:cNvPr>
          <p:cNvSpPr txBox="1"/>
          <p:nvPr/>
        </p:nvSpPr>
        <p:spPr>
          <a:xfrm>
            <a:off x="1496446" y="4686684"/>
            <a:ext cx="1612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 目 背 景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hlinkClick r:id="rId3" action="ppaction://hlinksldjump"/>
          </p:cNvPr>
          <p:cNvSpPr txBox="1"/>
          <p:nvPr/>
        </p:nvSpPr>
        <p:spPr>
          <a:xfrm>
            <a:off x="4128215" y="4686684"/>
            <a:ext cx="1612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 目 核 心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hlinkClick r:id="rId4" action="ppaction://hlinksldjump"/>
          </p:cNvPr>
          <p:cNvSpPr txBox="1"/>
          <p:nvPr/>
        </p:nvSpPr>
        <p:spPr>
          <a:xfrm>
            <a:off x="2812331" y="4686684"/>
            <a:ext cx="1612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 品 功 能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hlinkClick r:id="rId5" action="ppaction://hlinksldjump"/>
          </p:cNvPr>
          <p:cNvSpPr txBox="1"/>
          <p:nvPr/>
        </p:nvSpPr>
        <p:spPr>
          <a:xfrm>
            <a:off x="5444101" y="4686684"/>
            <a:ext cx="1470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 目 进 程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2" descr="I:\LOGO (3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073" y="2404784"/>
            <a:ext cx="1743655" cy="126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14">
            <a:hlinkClick r:id="rId7" action="ppaction://hlinksldjump"/>
          </p:cNvPr>
          <p:cNvSpPr txBox="1"/>
          <p:nvPr/>
        </p:nvSpPr>
        <p:spPr>
          <a:xfrm>
            <a:off x="6699203" y="4686684"/>
            <a:ext cx="1470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 用 前 景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204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26850">
        <p:fade/>
      </p:transition>
    </mc:Choice>
    <mc:Fallback xmlns="">
      <p:transition spd="med" advTm="62685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0">
            <a:hlinkClick r:id="rId3" action="ppaction://hlinksldjump"/>
          </p:cNvPr>
          <p:cNvSpPr txBox="1"/>
          <p:nvPr/>
        </p:nvSpPr>
        <p:spPr>
          <a:xfrm>
            <a:off x="719001" y="1004003"/>
            <a:ext cx="219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工业价值</a:t>
            </a:r>
            <a:endParaRPr lang="zh-CN" altLang="en-US" sz="3600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24367" y="1916209"/>
            <a:ext cx="174936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安全操作</a:t>
            </a:r>
            <a:endParaRPr lang="zh-CN" altLang="en-US" sz="2800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0" y="310107"/>
            <a:ext cx="9153524" cy="402646"/>
            <a:chOff x="0" y="310107"/>
            <a:chExt cx="9153524" cy="402646"/>
          </a:xfrm>
        </p:grpSpPr>
        <p:sp>
          <p:nvSpPr>
            <p:cNvPr id="29" name="矩形 28"/>
            <p:cNvSpPr/>
            <p:nvPr/>
          </p:nvSpPr>
          <p:spPr>
            <a:xfrm>
              <a:off x="0" y="341456"/>
              <a:ext cx="9153524" cy="31576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11"/>
            <p:cNvSpPr txBox="1"/>
            <p:nvPr/>
          </p:nvSpPr>
          <p:spPr>
            <a:xfrm>
              <a:off x="507673" y="310107"/>
              <a:ext cx="1362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项目背景</a:t>
              </a:r>
            </a:p>
          </p:txBody>
        </p:sp>
        <p:sp>
          <p:nvSpPr>
            <p:cNvPr id="31" name="文本框 15"/>
            <p:cNvSpPr txBox="1"/>
            <p:nvPr/>
          </p:nvSpPr>
          <p:spPr>
            <a:xfrm>
              <a:off x="2250008" y="310107"/>
              <a:ext cx="1362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产品功能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16"/>
            <p:cNvSpPr txBox="1"/>
            <p:nvPr/>
          </p:nvSpPr>
          <p:spPr>
            <a:xfrm>
              <a:off x="3992342" y="310107"/>
              <a:ext cx="1362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项目核心</a:t>
              </a:r>
              <a:endPara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17"/>
            <p:cNvSpPr txBox="1"/>
            <p:nvPr/>
          </p:nvSpPr>
          <p:spPr>
            <a:xfrm>
              <a:off x="5734676" y="310107"/>
              <a:ext cx="1362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项目进程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文本框 17"/>
            <p:cNvSpPr txBox="1"/>
            <p:nvPr/>
          </p:nvSpPr>
          <p:spPr>
            <a:xfrm>
              <a:off x="7477011" y="312643"/>
              <a:ext cx="1362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应用前景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6" name="Picture 2" descr="I:\LOGO (3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669" y="6309472"/>
            <a:ext cx="490407" cy="35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文本框 9">
            <a:hlinkClick r:id="rId5" action="ppaction://hlinksldjump"/>
          </p:cNvPr>
          <p:cNvSpPr txBox="1"/>
          <p:nvPr/>
        </p:nvSpPr>
        <p:spPr>
          <a:xfrm>
            <a:off x="71437" y="-10299"/>
            <a:ext cx="8910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清华大学第三十二届挑战杯三审项目展示                                     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VMV-Arm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遥操作系统                                                    展示者： 唐彦嵩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837" y="2910548"/>
            <a:ext cx="2674680" cy="26746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6"/>
          <a:stretch/>
        </p:blipFill>
        <p:spPr>
          <a:xfrm>
            <a:off x="4682353" y="2910548"/>
            <a:ext cx="3712183" cy="26746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5667078" y="1970070"/>
            <a:ext cx="1749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快速示教</a:t>
            </a:r>
          </a:p>
        </p:txBody>
      </p:sp>
    </p:spTree>
    <p:extLst>
      <p:ext uri="{BB962C8B-B14F-4D97-AF65-F5344CB8AC3E}">
        <p14:creationId xmlns:p14="http://schemas.microsoft.com/office/powerpoint/2010/main" val="2907219184"/>
      </p:ext>
    </p:extLst>
  </p:cSld>
  <p:clrMapOvr>
    <a:masterClrMapping/>
  </p:clrMapOvr>
  <p:transition spd="slow" advTm="601450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0">
            <a:hlinkClick r:id="rId3" action="ppaction://hlinksldjump"/>
          </p:cNvPr>
          <p:cNvSpPr txBox="1"/>
          <p:nvPr/>
        </p:nvSpPr>
        <p:spPr>
          <a:xfrm>
            <a:off x="719001" y="1004003"/>
            <a:ext cx="4404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</a:t>
            </a:r>
            <a:r>
              <a:rPr lang="zh-CN" altLang="en-US" sz="36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点与核心竞争力</a:t>
            </a:r>
            <a:endParaRPr lang="zh-CN" altLang="en-US" sz="3600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0" y="310107"/>
            <a:ext cx="9153524" cy="402646"/>
            <a:chOff x="0" y="310107"/>
            <a:chExt cx="9153524" cy="402646"/>
          </a:xfrm>
        </p:grpSpPr>
        <p:sp>
          <p:nvSpPr>
            <p:cNvPr id="29" name="矩形 28"/>
            <p:cNvSpPr/>
            <p:nvPr/>
          </p:nvSpPr>
          <p:spPr>
            <a:xfrm>
              <a:off x="0" y="341456"/>
              <a:ext cx="9153524" cy="31576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11"/>
            <p:cNvSpPr txBox="1"/>
            <p:nvPr/>
          </p:nvSpPr>
          <p:spPr>
            <a:xfrm>
              <a:off x="507673" y="310107"/>
              <a:ext cx="1362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项目背景</a:t>
              </a:r>
            </a:p>
          </p:txBody>
        </p:sp>
        <p:sp>
          <p:nvSpPr>
            <p:cNvPr id="31" name="文本框 15"/>
            <p:cNvSpPr txBox="1"/>
            <p:nvPr/>
          </p:nvSpPr>
          <p:spPr>
            <a:xfrm>
              <a:off x="2250008" y="310107"/>
              <a:ext cx="1362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产品功能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16"/>
            <p:cNvSpPr txBox="1"/>
            <p:nvPr/>
          </p:nvSpPr>
          <p:spPr>
            <a:xfrm>
              <a:off x="3992342" y="310107"/>
              <a:ext cx="1362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项目核心</a:t>
              </a:r>
              <a:endPara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17"/>
            <p:cNvSpPr txBox="1"/>
            <p:nvPr/>
          </p:nvSpPr>
          <p:spPr>
            <a:xfrm>
              <a:off x="5734676" y="310107"/>
              <a:ext cx="1362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项目进程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文本框 17"/>
            <p:cNvSpPr txBox="1"/>
            <p:nvPr/>
          </p:nvSpPr>
          <p:spPr>
            <a:xfrm>
              <a:off x="7477011" y="312643"/>
              <a:ext cx="1362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应用前景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6" name="Picture 2" descr="I:\LOGO (3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669" y="6309472"/>
            <a:ext cx="490407" cy="35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文本框 9">
            <a:hlinkClick r:id="rId5" action="ppaction://hlinksldjump"/>
          </p:cNvPr>
          <p:cNvSpPr txBox="1"/>
          <p:nvPr/>
        </p:nvSpPr>
        <p:spPr>
          <a:xfrm>
            <a:off x="71437" y="-10299"/>
            <a:ext cx="8910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清华大学第三十二届挑战杯三审项目展示                                     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VMV-Arm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遥操作系统                                                    展示者： 唐彦嵩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93029" y="2805023"/>
            <a:ext cx="4560695" cy="1656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实现了对操作者无负担的机械臂实时跟随</a:t>
            </a:r>
          </a:p>
        </p:txBody>
      </p:sp>
    </p:spTree>
    <p:extLst>
      <p:ext uri="{BB962C8B-B14F-4D97-AF65-F5344CB8AC3E}">
        <p14:creationId xmlns:p14="http://schemas.microsoft.com/office/powerpoint/2010/main" val="1710763329"/>
      </p:ext>
    </p:extLst>
  </p:cSld>
  <p:clrMapOvr>
    <a:masterClrMapping/>
  </p:clrMapOvr>
  <p:transition spd="slow" advTm="602440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0">
            <a:hlinkClick r:id="rId3" action="ppaction://hlinksldjump"/>
          </p:cNvPr>
          <p:cNvSpPr txBox="1"/>
          <p:nvPr/>
        </p:nvSpPr>
        <p:spPr>
          <a:xfrm>
            <a:off x="719001" y="1004003"/>
            <a:ext cx="4404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1+1&gt;2</a:t>
            </a:r>
            <a:endParaRPr lang="zh-CN" altLang="en-US" sz="3600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0" y="310107"/>
            <a:ext cx="9153524" cy="402646"/>
            <a:chOff x="0" y="310107"/>
            <a:chExt cx="9153524" cy="402646"/>
          </a:xfrm>
        </p:grpSpPr>
        <p:sp>
          <p:nvSpPr>
            <p:cNvPr id="29" name="矩形 28"/>
            <p:cNvSpPr/>
            <p:nvPr/>
          </p:nvSpPr>
          <p:spPr>
            <a:xfrm>
              <a:off x="0" y="341456"/>
              <a:ext cx="9153524" cy="31576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11"/>
            <p:cNvSpPr txBox="1"/>
            <p:nvPr/>
          </p:nvSpPr>
          <p:spPr>
            <a:xfrm>
              <a:off x="507673" y="310107"/>
              <a:ext cx="1362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项目背景</a:t>
              </a:r>
            </a:p>
          </p:txBody>
        </p:sp>
        <p:sp>
          <p:nvSpPr>
            <p:cNvPr id="31" name="文本框 15"/>
            <p:cNvSpPr txBox="1"/>
            <p:nvPr/>
          </p:nvSpPr>
          <p:spPr>
            <a:xfrm>
              <a:off x="2250008" y="310107"/>
              <a:ext cx="1362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产品功能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16"/>
            <p:cNvSpPr txBox="1"/>
            <p:nvPr/>
          </p:nvSpPr>
          <p:spPr>
            <a:xfrm>
              <a:off x="3992342" y="310107"/>
              <a:ext cx="1362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项目核心</a:t>
              </a:r>
              <a:endPara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17"/>
            <p:cNvSpPr txBox="1"/>
            <p:nvPr/>
          </p:nvSpPr>
          <p:spPr>
            <a:xfrm>
              <a:off x="5734676" y="310107"/>
              <a:ext cx="1362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项目进程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文本框 17"/>
            <p:cNvSpPr txBox="1"/>
            <p:nvPr/>
          </p:nvSpPr>
          <p:spPr>
            <a:xfrm>
              <a:off x="7477011" y="312643"/>
              <a:ext cx="1362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应用前景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6" name="Picture 2" descr="I:\LOGO (3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669" y="6309472"/>
            <a:ext cx="490407" cy="35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文本框 9">
            <a:hlinkClick r:id="rId5" action="ppaction://hlinksldjump"/>
          </p:cNvPr>
          <p:cNvSpPr txBox="1"/>
          <p:nvPr/>
        </p:nvSpPr>
        <p:spPr>
          <a:xfrm>
            <a:off x="71437" y="-10299"/>
            <a:ext cx="8910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清华大学第三十二届挑战杯三审项目展示                                     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VMV-Arm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遥操作系统                                                    展示者： 唐彦嵩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58970" y="2405504"/>
            <a:ext cx="1279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GUI</a:t>
            </a:r>
            <a:endParaRPr lang="zh-CN" altLang="en-US" sz="4000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80483" y="2405504"/>
            <a:ext cx="1275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NUI</a:t>
            </a:r>
            <a:endParaRPr lang="zh-CN" altLang="en-US" sz="4000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箭头连接符 15"/>
          <p:cNvCxnSpPr>
            <a:stCxn id="14" idx="3"/>
            <a:endCxn id="15" idx="1"/>
          </p:cNvCxnSpPr>
          <p:nvPr/>
        </p:nvCxnSpPr>
        <p:spPr>
          <a:xfrm>
            <a:off x="3738479" y="2759447"/>
            <a:ext cx="2042004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385498"/>
      </p:ext>
    </p:extLst>
  </p:cSld>
  <p:clrMapOvr>
    <a:masterClrMapping/>
  </p:clrMapOvr>
  <p:transition spd="slow" advTm="600880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3758251" y="0"/>
            <a:ext cx="5381625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3857625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" y="4727703"/>
            <a:ext cx="9006421" cy="1377821"/>
            <a:chOff x="1" y="4727703"/>
            <a:chExt cx="9006421" cy="1377821"/>
          </a:xfrm>
        </p:grpSpPr>
        <p:grpSp>
          <p:nvGrpSpPr>
            <p:cNvPr id="11" name="组合 10"/>
            <p:cNvGrpSpPr/>
            <p:nvPr/>
          </p:nvGrpSpPr>
          <p:grpSpPr>
            <a:xfrm>
              <a:off x="1" y="4727703"/>
              <a:ext cx="7525388" cy="1377821"/>
              <a:chOff x="1" y="4727703"/>
              <a:chExt cx="7525388" cy="1377821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1" y="4727703"/>
                <a:ext cx="7178721" cy="137782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575709" y="5071967"/>
                <a:ext cx="69496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VMV—Arm</a:t>
                </a:r>
                <a:r>
                  <a:rPr lang="zh-CN" altLang="en-US" sz="3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遥操作系统</a:t>
                </a:r>
                <a:endParaRPr lang="zh-CN" alt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727" b="77910" l="13005" r="7065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71" t="7150" r="22306" b="14112"/>
            <a:stretch/>
          </p:blipFill>
          <p:spPr>
            <a:xfrm>
              <a:off x="7416205" y="4727704"/>
              <a:ext cx="1590217" cy="137782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71" y="301086"/>
            <a:ext cx="6257687" cy="41717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24911504"/>
      </p:ext>
    </p:extLst>
  </p:cSld>
  <p:clrMapOvr>
    <a:masterClrMapping/>
  </p:clrMapOvr>
  <p:transition spd="slow" advTm="4208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hlinkClick r:id="rId3" action="ppaction://hlinksldjump"/>
          </p:cNvPr>
          <p:cNvSpPr txBox="1"/>
          <p:nvPr/>
        </p:nvSpPr>
        <p:spPr>
          <a:xfrm>
            <a:off x="3045618" y="1537604"/>
            <a:ext cx="3762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 目 背 景</a:t>
            </a:r>
            <a:endParaRPr lang="zh-CN" altLang="en-US" sz="4000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hlinkClick r:id="rId4" action="ppaction://hlinksldjump"/>
          </p:cNvPr>
          <p:cNvSpPr txBox="1"/>
          <p:nvPr/>
        </p:nvSpPr>
        <p:spPr>
          <a:xfrm>
            <a:off x="3034902" y="2394496"/>
            <a:ext cx="3762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 品 功 能</a:t>
            </a:r>
            <a:endParaRPr lang="zh-CN" altLang="en-US" sz="4000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hlinkClick r:id="rId5" action="ppaction://hlinksldjump"/>
          </p:cNvPr>
          <p:cNvSpPr txBox="1"/>
          <p:nvPr/>
        </p:nvSpPr>
        <p:spPr>
          <a:xfrm>
            <a:off x="3034902" y="3251388"/>
            <a:ext cx="3762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 目 核 心</a:t>
            </a:r>
            <a:endParaRPr lang="zh-CN" altLang="en-US" sz="4000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hlinkClick r:id="rId6" action="ppaction://hlinksldjump"/>
          </p:cNvPr>
          <p:cNvSpPr txBox="1"/>
          <p:nvPr/>
        </p:nvSpPr>
        <p:spPr>
          <a:xfrm>
            <a:off x="3045618" y="4108280"/>
            <a:ext cx="3762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 目 进 程</a:t>
            </a:r>
            <a:endParaRPr lang="zh-CN" altLang="en-US" sz="4000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2924175" y="2307045"/>
            <a:ext cx="3152775" cy="0"/>
          </a:xfrm>
          <a:prstGeom prst="line">
            <a:avLst/>
          </a:prstGeom>
          <a:ln w="1905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924175" y="3152943"/>
            <a:ext cx="3152775" cy="0"/>
          </a:xfrm>
          <a:prstGeom prst="line">
            <a:avLst/>
          </a:prstGeom>
          <a:ln w="1905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924175" y="3998841"/>
            <a:ext cx="3152775" cy="0"/>
          </a:xfrm>
          <a:prstGeom prst="line">
            <a:avLst/>
          </a:prstGeom>
          <a:ln w="1905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2924175" y="4844739"/>
            <a:ext cx="3152775" cy="0"/>
          </a:xfrm>
          <a:prstGeom prst="line">
            <a:avLst/>
          </a:prstGeom>
          <a:ln w="1905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4">
            <a:hlinkClick r:id="rId6" action="ppaction://hlinksldjump"/>
          </p:cNvPr>
          <p:cNvSpPr txBox="1"/>
          <p:nvPr/>
        </p:nvSpPr>
        <p:spPr>
          <a:xfrm>
            <a:off x="3033359" y="4965174"/>
            <a:ext cx="3762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 用 前 景</a:t>
            </a:r>
            <a:endParaRPr lang="zh-CN" altLang="en-US" sz="4000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2913458" y="5690639"/>
            <a:ext cx="3152775" cy="0"/>
          </a:xfrm>
          <a:prstGeom prst="line">
            <a:avLst/>
          </a:prstGeom>
          <a:ln w="1905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I:\LOGO (3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669" y="6309472"/>
            <a:ext cx="490407" cy="35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框 9">
            <a:hlinkClick r:id="rId8" action="ppaction://hlinksldjump"/>
          </p:cNvPr>
          <p:cNvSpPr txBox="1"/>
          <p:nvPr/>
        </p:nvSpPr>
        <p:spPr>
          <a:xfrm>
            <a:off x="71437" y="-10299"/>
            <a:ext cx="8910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清华大学第三十二届挑战杯三审项目展示                                     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VMV-Arm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遥操作系统                                                    展示者： 唐彦嵩</a:t>
            </a:r>
          </a:p>
        </p:txBody>
      </p:sp>
    </p:spTree>
    <p:extLst>
      <p:ext uri="{BB962C8B-B14F-4D97-AF65-F5344CB8AC3E}">
        <p14:creationId xmlns:p14="http://schemas.microsoft.com/office/powerpoint/2010/main" val="1915802095"/>
      </p:ext>
    </p:extLst>
  </p:cSld>
  <p:clrMapOvr>
    <a:masterClrMapping/>
  </p:clrMapOvr>
  <p:transition spd="slow" advTm="2185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9526" y="3349"/>
            <a:ext cx="916305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800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80332" y="2866971"/>
            <a:ext cx="4571217" cy="3371689"/>
            <a:chOff x="876659" y="-1312427"/>
            <a:chExt cx="7312168" cy="5689888"/>
          </a:xfrm>
        </p:grpSpPr>
        <p:sp>
          <p:nvSpPr>
            <p:cNvPr id="31" name="文本框 10"/>
            <p:cNvSpPr txBox="1"/>
            <p:nvPr/>
          </p:nvSpPr>
          <p:spPr>
            <a:xfrm>
              <a:off x="3194669" y="-1312427"/>
              <a:ext cx="1828077" cy="5689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3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?</a:t>
              </a:r>
              <a:endParaRPr lang="zh-CN" altLang="en-US" sz="23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0" name="文本框 10"/>
            <p:cNvSpPr txBox="1"/>
            <p:nvPr/>
          </p:nvSpPr>
          <p:spPr>
            <a:xfrm>
              <a:off x="3518870" y="2519401"/>
              <a:ext cx="2198565" cy="789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遥 操 作</a:t>
              </a:r>
              <a:endParaRPr lang="zh-CN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876659" y="1098117"/>
              <a:ext cx="7312168" cy="2471391"/>
              <a:chOff x="876659" y="1098117"/>
              <a:chExt cx="7312168" cy="2471391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876659" y="1098117"/>
                <a:ext cx="2471391" cy="2471391"/>
                <a:chOff x="2923859" y="855761"/>
                <a:chExt cx="3105209" cy="3105209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 flipH="1">
                  <a:off x="3384645" y="1357795"/>
                  <a:ext cx="1900684" cy="1814988"/>
                  <a:chOff x="2028825" y="2491465"/>
                  <a:chExt cx="3621668" cy="3614059"/>
                </a:xfrm>
              </p:grpSpPr>
              <p:sp>
                <p:nvSpPr>
                  <p:cNvPr id="21" name="矩形 20"/>
                  <p:cNvSpPr/>
                  <p:nvPr/>
                </p:nvSpPr>
                <p:spPr>
                  <a:xfrm>
                    <a:off x="2028825" y="3413294"/>
                    <a:ext cx="885200" cy="2692230"/>
                  </a:xfrm>
                  <a:prstGeom prst="rect">
                    <a:avLst/>
                  </a:prstGeom>
                  <a:noFill/>
                  <a:ln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" name="矩形 21"/>
                  <p:cNvSpPr/>
                  <p:nvPr/>
                </p:nvSpPr>
                <p:spPr>
                  <a:xfrm>
                    <a:off x="2028825" y="2491465"/>
                    <a:ext cx="1581151" cy="818047"/>
                  </a:xfrm>
                  <a:prstGeom prst="rect">
                    <a:avLst/>
                  </a:prstGeom>
                  <a:noFill/>
                  <a:ln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>
                    <a:off x="3042227" y="3413295"/>
                    <a:ext cx="567749" cy="433442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  <p:sp>
                <p:nvSpPr>
                  <p:cNvPr id="24" name="矩形 23"/>
                  <p:cNvSpPr/>
                  <p:nvPr/>
                </p:nvSpPr>
                <p:spPr>
                  <a:xfrm>
                    <a:off x="3042228" y="4947520"/>
                    <a:ext cx="2608265" cy="1158004"/>
                  </a:xfrm>
                  <a:prstGeom prst="rect">
                    <a:avLst/>
                  </a:prstGeom>
                  <a:noFill/>
                  <a:ln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4" name="椭圆 3"/>
                <p:cNvSpPr/>
                <p:nvPr/>
              </p:nvSpPr>
              <p:spPr>
                <a:xfrm>
                  <a:off x="2923859" y="855761"/>
                  <a:ext cx="3105209" cy="3105209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" name="组合 5"/>
              <p:cNvGrpSpPr/>
              <p:nvPr/>
            </p:nvGrpSpPr>
            <p:grpSpPr>
              <a:xfrm>
                <a:off x="5717436" y="1098117"/>
                <a:ext cx="2471391" cy="2471391"/>
                <a:chOff x="6181468" y="855761"/>
                <a:chExt cx="3105209" cy="3105209"/>
              </a:xfrm>
            </p:grpSpPr>
            <p:pic>
              <p:nvPicPr>
                <p:cNvPr id="1026" name="Picture 2" descr="C:\Users\apple\Desktop\0011004024-3.jpg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4667" b="100000" l="0" r="98500">
                              <a14:foregroundMark x1="28000" y1="25333" x2="28000" y2="25333"/>
                              <a14:foregroundMark x1="37000" y1="14000" x2="37000" y2="14000"/>
                              <a14:foregroundMark x1="30500" y1="33333" x2="30500" y2="33333"/>
                              <a14:foregroundMark x1="45000" y1="4667" x2="45000" y2="4667"/>
                              <a14:foregroundMark x1="33000" y1="34000" x2="33000" y2="34000"/>
                              <a14:foregroundMark x1="37000" y1="31333" x2="37000" y2="31333"/>
                              <a14:foregroundMark x1="34500" y1="28667" x2="34500" y2="28667"/>
                              <a14:foregroundMark x1="32500" y1="30000" x2="32500" y2="30000"/>
                              <a14:foregroundMark x1="36000" y1="30667" x2="36000" y2="30667"/>
                              <a14:foregroundMark x1="33500" y1="33333" x2="33500" y2="33333"/>
                              <a14:foregroundMark x1="32500" y1="32000" x2="32500" y2="32000"/>
                              <a14:foregroundMark x1="23000" y1="97333" x2="23000" y2="97333"/>
                            </a14:backgroundRemoval>
                          </a14:imgEffect>
                          <a14:imgEffect>
                            <a14:saturation sat="33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5616" y="1693991"/>
                  <a:ext cx="1905000" cy="14287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5" name="椭圆 24"/>
                <p:cNvSpPr/>
                <p:nvPr/>
              </p:nvSpPr>
              <p:spPr>
                <a:xfrm>
                  <a:off x="6181468" y="855761"/>
                  <a:ext cx="3105209" cy="3105209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7" name="矩形 6"/>
              <p:cNvSpPr/>
              <p:nvPr/>
            </p:nvSpPr>
            <p:spPr>
              <a:xfrm>
                <a:off x="3658781" y="2221545"/>
                <a:ext cx="211649" cy="211649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4186229" y="2221545"/>
                <a:ext cx="211649" cy="211649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4713677" y="2221545"/>
                <a:ext cx="211649" cy="211649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5241124" y="2221545"/>
                <a:ext cx="211649" cy="211649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aphicFrame>
        <p:nvGraphicFramePr>
          <p:cNvPr id="45" name="图示 44"/>
          <p:cNvGraphicFramePr/>
          <p:nvPr>
            <p:extLst>
              <p:ext uri="{D42A27DB-BD31-4B8C-83A1-F6EECF244321}">
                <p14:modId xmlns:p14="http://schemas.microsoft.com/office/powerpoint/2010/main" val="3322146219"/>
              </p:ext>
            </p:extLst>
          </p:nvPr>
        </p:nvGraphicFramePr>
        <p:xfrm>
          <a:off x="5290786" y="1967141"/>
          <a:ext cx="3805915" cy="3508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46" name="直接连接符 45"/>
          <p:cNvCxnSpPr/>
          <p:nvPr/>
        </p:nvCxnSpPr>
        <p:spPr>
          <a:xfrm>
            <a:off x="5396325" y="1049200"/>
            <a:ext cx="0" cy="4686432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组合 49"/>
          <p:cNvGrpSpPr/>
          <p:nvPr/>
        </p:nvGrpSpPr>
        <p:grpSpPr>
          <a:xfrm>
            <a:off x="0" y="310107"/>
            <a:ext cx="9153524" cy="402646"/>
            <a:chOff x="0" y="310107"/>
            <a:chExt cx="9153524" cy="402646"/>
          </a:xfrm>
        </p:grpSpPr>
        <p:sp>
          <p:nvSpPr>
            <p:cNvPr id="51" name="矩形 50"/>
            <p:cNvSpPr/>
            <p:nvPr/>
          </p:nvSpPr>
          <p:spPr>
            <a:xfrm>
              <a:off x="0" y="341456"/>
              <a:ext cx="9153524" cy="31576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文本框 11"/>
            <p:cNvSpPr txBox="1"/>
            <p:nvPr/>
          </p:nvSpPr>
          <p:spPr>
            <a:xfrm>
              <a:off x="507673" y="310107"/>
              <a:ext cx="1362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项目背景</a:t>
              </a:r>
            </a:p>
          </p:txBody>
        </p:sp>
        <p:sp>
          <p:nvSpPr>
            <p:cNvPr id="53" name="文本框 15"/>
            <p:cNvSpPr txBox="1"/>
            <p:nvPr/>
          </p:nvSpPr>
          <p:spPr>
            <a:xfrm>
              <a:off x="2250008" y="310107"/>
              <a:ext cx="1362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产品功能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文本框 16"/>
            <p:cNvSpPr txBox="1"/>
            <p:nvPr/>
          </p:nvSpPr>
          <p:spPr>
            <a:xfrm>
              <a:off x="3992342" y="310107"/>
              <a:ext cx="1362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项目核心</a:t>
              </a:r>
              <a:endPara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文本框 17"/>
            <p:cNvSpPr txBox="1"/>
            <p:nvPr/>
          </p:nvSpPr>
          <p:spPr>
            <a:xfrm>
              <a:off x="5734676" y="310107"/>
              <a:ext cx="1362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项目进程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文本框 17"/>
            <p:cNvSpPr txBox="1"/>
            <p:nvPr/>
          </p:nvSpPr>
          <p:spPr>
            <a:xfrm>
              <a:off x="7477011" y="312643"/>
              <a:ext cx="1362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应用前景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8" name="Picture 2" descr="I:\LOGO (3)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669" y="6309472"/>
            <a:ext cx="490407" cy="35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文本框 9">
            <a:hlinkClick r:id="rId12" action="ppaction://hlinksldjump"/>
          </p:cNvPr>
          <p:cNvSpPr txBox="1"/>
          <p:nvPr/>
        </p:nvSpPr>
        <p:spPr>
          <a:xfrm>
            <a:off x="71437" y="-10299"/>
            <a:ext cx="8910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清华大学第三十二届挑战杯三审项目展示                                     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VMV-Arm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遥操作系统                                                    展示者： 唐彦嵩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236483" y="812710"/>
            <a:ext cx="3403311" cy="2923908"/>
            <a:chOff x="0" y="970370"/>
            <a:chExt cx="3516052" cy="2761459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70370"/>
              <a:ext cx="3516052" cy="218058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5" name="TextBox 14"/>
            <p:cNvSpPr txBox="1"/>
            <p:nvPr/>
          </p:nvSpPr>
          <p:spPr>
            <a:xfrm>
              <a:off x="680093" y="3331719"/>
              <a:ext cx="20833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电影</a:t>
              </a:r>
              <a:r>
                <a:rPr lang="en-US" altLang="zh-CN" sz="2000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2000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地心引力</a:t>
              </a:r>
              <a:r>
                <a:rPr lang="en-US" altLang="zh-CN" sz="2000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  <a:endPara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639795" y="812710"/>
            <a:ext cx="1709231" cy="2917140"/>
            <a:chOff x="3639795" y="812710"/>
            <a:chExt cx="1709231" cy="291714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19" t="12678" r="35127" b="-1"/>
            <a:stretch/>
          </p:blipFill>
          <p:spPr>
            <a:xfrm>
              <a:off x="3639795" y="812710"/>
              <a:ext cx="1709231" cy="230886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2" name="TextBox 1"/>
            <p:cNvSpPr txBox="1"/>
            <p:nvPr/>
          </p:nvSpPr>
          <p:spPr>
            <a:xfrm>
              <a:off x="3687094" y="3268185"/>
              <a:ext cx="15392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Bot&amp;Dolly</a:t>
              </a:r>
              <a:endParaRPr lang="zh-CN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03235638"/>
      </p:ext>
    </p:extLst>
  </p:cSld>
  <p:clrMapOvr>
    <a:masterClrMapping/>
  </p:clrMapOvr>
  <p:transition spd="slow" advTm="49691"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5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485149" y="5273662"/>
            <a:ext cx="1574799" cy="1200329"/>
            <a:chOff x="1399031" y="5287446"/>
            <a:chExt cx="1574799" cy="1200329"/>
          </a:xfrm>
        </p:grpSpPr>
        <p:sp>
          <p:nvSpPr>
            <p:cNvPr id="20" name="文本框 10"/>
            <p:cNvSpPr txBox="1"/>
            <p:nvPr/>
          </p:nvSpPr>
          <p:spPr>
            <a:xfrm>
              <a:off x="1428059" y="5287446"/>
              <a:ext cx="154577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视觉</a:t>
              </a:r>
              <a:r>
                <a:rPr lang="zh-CN" altLang="en-US" sz="3600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控制</a:t>
              </a:r>
              <a:endParaRPr lang="zh-CN" alt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399031" y="5287446"/>
              <a:ext cx="1200329" cy="1200329"/>
            </a:xfrm>
            <a:prstGeom prst="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880656" y="5287446"/>
            <a:ext cx="1603827" cy="1200329"/>
            <a:chOff x="3815660" y="5287446"/>
            <a:chExt cx="1603827" cy="1200329"/>
          </a:xfrm>
        </p:grpSpPr>
        <p:sp>
          <p:nvSpPr>
            <p:cNvPr id="21" name="文本框 10"/>
            <p:cNvSpPr txBox="1"/>
            <p:nvPr/>
          </p:nvSpPr>
          <p:spPr>
            <a:xfrm>
              <a:off x="3873716" y="5287446"/>
              <a:ext cx="154577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动作</a:t>
              </a:r>
              <a:r>
                <a:rPr lang="zh-CN" altLang="en-US" sz="36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记忆</a:t>
              </a:r>
              <a:endPara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3815660" y="5287446"/>
              <a:ext cx="1200329" cy="1200329"/>
            </a:xfrm>
            <a:prstGeom prst="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305192" y="5273661"/>
            <a:ext cx="1604038" cy="1200329"/>
            <a:chOff x="5997222" y="5287446"/>
            <a:chExt cx="1604038" cy="1200329"/>
          </a:xfrm>
        </p:grpSpPr>
        <p:sp>
          <p:nvSpPr>
            <p:cNvPr id="22" name="文本框 10"/>
            <p:cNvSpPr txBox="1"/>
            <p:nvPr/>
          </p:nvSpPr>
          <p:spPr>
            <a:xfrm>
              <a:off x="6055489" y="5287446"/>
              <a:ext cx="154577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语音</a:t>
              </a:r>
              <a:r>
                <a:rPr lang="zh-CN" altLang="en-US" sz="3600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控制</a:t>
              </a:r>
              <a:endParaRPr lang="zh-CN" alt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997222" y="5287446"/>
              <a:ext cx="1200329" cy="1200329"/>
            </a:xfrm>
            <a:prstGeom prst="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0" y="310107"/>
            <a:ext cx="9153524" cy="402646"/>
            <a:chOff x="0" y="310107"/>
            <a:chExt cx="9153524" cy="402646"/>
          </a:xfrm>
        </p:grpSpPr>
        <p:sp>
          <p:nvSpPr>
            <p:cNvPr id="48" name="矩形 47"/>
            <p:cNvSpPr/>
            <p:nvPr/>
          </p:nvSpPr>
          <p:spPr>
            <a:xfrm>
              <a:off x="0" y="341456"/>
              <a:ext cx="9153524" cy="31576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11"/>
            <p:cNvSpPr txBox="1"/>
            <p:nvPr/>
          </p:nvSpPr>
          <p:spPr>
            <a:xfrm>
              <a:off x="507673" y="310107"/>
              <a:ext cx="1362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项目背景</a:t>
              </a:r>
            </a:p>
          </p:txBody>
        </p:sp>
        <p:sp>
          <p:nvSpPr>
            <p:cNvPr id="50" name="文本框 15"/>
            <p:cNvSpPr txBox="1"/>
            <p:nvPr/>
          </p:nvSpPr>
          <p:spPr>
            <a:xfrm>
              <a:off x="2250008" y="310107"/>
              <a:ext cx="1362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产品功能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文本框 16"/>
            <p:cNvSpPr txBox="1"/>
            <p:nvPr/>
          </p:nvSpPr>
          <p:spPr>
            <a:xfrm>
              <a:off x="3992342" y="310107"/>
              <a:ext cx="1362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项目核心</a:t>
              </a:r>
              <a:endPara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文本框 17"/>
            <p:cNvSpPr txBox="1"/>
            <p:nvPr/>
          </p:nvSpPr>
          <p:spPr>
            <a:xfrm>
              <a:off x="5734676" y="310107"/>
              <a:ext cx="1362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项目进程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文本框 17"/>
            <p:cNvSpPr txBox="1"/>
            <p:nvPr/>
          </p:nvSpPr>
          <p:spPr>
            <a:xfrm>
              <a:off x="7477011" y="312643"/>
              <a:ext cx="1362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应用前景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5" name="Picture 2" descr="I:\LOGO (3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669" y="6309472"/>
            <a:ext cx="490407" cy="35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文本框 9">
            <a:hlinkClick r:id="rId7" action="ppaction://hlinksldjump"/>
          </p:cNvPr>
          <p:cNvSpPr txBox="1"/>
          <p:nvPr/>
        </p:nvSpPr>
        <p:spPr>
          <a:xfrm>
            <a:off x="71437" y="-10299"/>
            <a:ext cx="8910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清华大学第三十二届挑战杯三审项目展示                                     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VMV-Arm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遥操作系统                                                    展示者： 唐彦嵩</a:t>
            </a:r>
          </a:p>
        </p:txBody>
      </p:sp>
      <p:pic>
        <p:nvPicPr>
          <p:cNvPr id="9" name="VMV-Arm_Final.wm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531" y="810736"/>
            <a:ext cx="7012444" cy="3944500"/>
          </a:xfrm>
          <a:prstGeom prst="rect">
            <a:avLst/>
          </a:prstGeom>
        </p:spPr>
      </p:pic>
      <p:grpSp>
        <p:nvGrpSpPr>
          <p:cNvPr id="56" name="组合 55"/>
          <p:cNvGrpSpPr/>
          <p:nvPr/>
        </p:nvGrpSpPr>
        <p:grpSpPr>
          <a:xfrm>
            <a:off x="941697" y="4944755"/>
            <a:ext cx="8022431" cy="1729829"/>
            <a:chOff x="-996319" y="5081235"/>
            <a:chExt cx="8022431" cy="1729829"/>
          </a:xfrm>
        </p:grpSpPr>
        <p:grpSp>
          <p:nvGrpSpPr>
            <p:cNvPr id="58" name="组合 57"/>
            <p:cNvGrpSpPr/>
            <p:nvPr/>
          </p:nvGrpSpPr>
          <p:grpSpPr>
            <a:xfrm>
              <a:off x="-996319" y="5081235"/>
              <a:ext cx="8022431" cy="1729829"/>
              <a:chOff x="-1103050" y="4978847"/>
              <a:chExt cx="8022431" cy="1729829"/>
            </a:xfrm>
          </p:grpSpPr>
          <p:grpSp>
            <p:nvGrpSpPr>
              <p:cNvPr id="61" name="组合 60"/>
              <p:cNvGrpSpPr/>
              <p:nvPr/>
            </p:nvGrpSpPr>
            <p:grpSpPr>
              <a:xfrm>
                <a:off x="-1103050" y="4978847"/>
                <a:ext cx="8022431" cy="1729829"/>
                <a:chOff x="330592" y="1252019"/>
                <a:chExt cx="9202609" cy="1984305"/>
              </a:xfrm>
            </p:grpSpPr>
            <p:sp>
              <p:nvSpPr>
                <p:cNvPr id="63" name="虚尾箭头 62"/>
                <p:cNvSpPr/>
                <p:nvPr/>
              </p:nvSpPr>
              <p:spPr>
                <a:xfrm>
                  <a:off x="398536" y="1392921"/>
                  <a:ext cx="8419151" cy="1462212"/>
                </a:xfrm>
                <a:prstGeom prst="stripedRightArrow">
                  <a:avLst>
                    <a:gd name="adj1" fmla="val 31513"/>
                    <a:gd name="adj2" fmla="val 129607"/>
                  </a:avLst>
                </a:prstGeom>
                <a:solidFill>
                  <a:schemeClr val="tx1">
                    <a:lumMod val="75000"/>
                    <a:lumOff val="25000"/>
                    <a:alpha val="8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64" name="文本框 10"/>
                <p:cNvSpPr txBox="1"/>
                <p:nvPr/>
              </p:nvSpPr>
              <p:spPr>
                <a:xfrm>
                  <a:off x="330592" y="2833156"/>
                  <a:ext cx="2508146" cy="4031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600" b="1" dirty="0" smtClean="0">
                      <a:solidFill>
                        <a:srgbClr val="FF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骨骼</a:t>
                  </a:r>
                  <a:r>
                    <a:rPr lang="zh-CN" altLang="en-US" sz="1600" b="1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追踪</a:t>
                  </a:r>
                  <a:r>
                    <a:rPr lang="en-US" altLang="zh-CN" sz="1600" b="1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&amp;</a:t>
                  </a:r>
                  <a:r>
                    <a:rPr lang="zh-CN" altLang="en-US" sz="1600" b="1" dirty="0" smtClean="0">
                      <a:solidFill>
                        <a:srgbClr val="FF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语音</a:t>
                  </a:r>
                  <a:r>
                    <a:rPr lang="zh-CN" altLang="en-US" sz="1600" b="1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捕获</a:t>
                  </a:r>
                </a:p>
              </p:txBody>
            </p:sp>
            <p:sp>
              <p:nvSpPr>
                <p:cNvPr id="65" name="文本框 10"/>
                <p:cNvSpPr txBox="1"/>
                <p:nvPr/>
              </p:nvSpPr>
              <p:spPr>
                <a:xfrm>
                  <a:off x="2842177" y="2832309"/>
                  <a:ext cx="280913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600" b="1" dirty="0" smtClean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解算电机</a:t>
                  </a:r>
                  <a:r>
                    <a:rPr lang="zh-CN" altLang="en-US" sz="1600" b="1" dirty="0" smtClean="0">
                      <a:solidFill>
                        <a:srgbClr val="FF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转角</a:t>
                  </a:r>
                  <a:endParaRPr lang="zh-CN" altLang="en-US" sz="16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6" name="文本框 10"/>
                <p:cNvSpPr txBox="1"/>
                <p:nvPr/>
              </p:nvSpPr>
              <p:spPr>
                <a:xfrm>
                  <a:off x="4792691" y="2832309"/>
                  <a:ext cx="280913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600" b="1" dirty="0" smtClean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电机</a:t>
                  </a:r>
                  <a:r>
                    <a:rPr lang="zh-CN" altLang="en-US" sz="1600" b="1" dirty="0" smtClean="0">
                      <a:solidFill>
                        <a:srgbClr val="FF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驱动</a:t>
                  </a:r>
                  <a:endParaRPr lang="zh-CN" altLang="en-US" sz="16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7" name="文本框 10"/>
                <p:cNvSpPr txBox="1"/>
                <p:nvPr/>
              </p:nvSpPr>
              <p:spPr>
                <a:xfrm>
                  <a:off x="6330443" y="2832309"/>
                  <a:ext cx="3202758" cy="3883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600" b="1" dirty="0" smtClean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即时控制</a:t>
                  </a:r>
                  <a:r>
                    <a:rPr lang="en-US" altLang="zh-CN" sz="1600" b="1" dirty="0" smtClean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/</a:t>
                  </a:r>
                  <a:r>
                    <a:rPr lang="zh-CN" altLang="en-US" sz="1600" b="1" dirty="0" smtClean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记忆</a:t>
                  </a:r>
                  <a:r>
                    <a:rPr lang="zh-CN" altLang="en-US" sz="1600" b="1" dirty="0" smtClean="0">
                      <a:solidFill>
                        <a:srgbClr val="FF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传动</a:t>
                  </a:r>
                  <a:endParaRPr lang="zh-CN" altLang="en-US" sz="16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pic>
              <p:nvPicPr>
                <p:cNvPr id="68" name="Picture 3" descr="C:\Users\apple\Desktop\201203281157530.jpg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533" b="93870" l="2000" r="97800">
                              <a14:foregroundMark x1="17800" y1="29502" x2="17800" y2="29502"/>
                              <a14:foregroundMark x1="22400" y1="27969" x2="22400" y2="27969"/>
                              <a14:foregroundMark x1="34200" y1="27203" x2="34200" y2="27203"/>
                              <a14:foregroundMark x1="44800" y1="27969" x2="44800" y2="27969"/>
                              <a14:foregroundMark x1="50800" y1="26820" x2="50800" y2="26820"/>
                              <a14:foregroundMark x1="60400" y1="26820" x2="60400" y2="26820"/>
                              <a14:foregroundMark x1="66200" y1="24521" x2="66200" y2="24521"/>
                              <a14:foregroundMark x1="78800" y1="29119" x2="78800" y2="29119"/>
                              <a14:foregroundMark x1="83600" y1="26820" x2="83600" y2="26820"/>
                              <a14:foregroundMark x1="74600" y1="27969" x2="74600" y2="27969"/>
                              <a14:foregroundMark x1="8800" y1="27969" x2="8800" y2="2796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3333" y="1576889"/>
                  <a:ext cx="1338435" cy="698664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9" name="矩形 68"/>
                <p:cNvSpPr/>
                <p:nvPr/>
              </p:nvSpPr>
              <p:spPr>
                <a:xfrm>
                  <a:off x="391175" y="2832310"/>
                  <a:ext cx="2208186" cy="400109"/>
                </a:xfrm>
                <a:prstGeom prst="rect">
                  <a:avLst/>
                </a:prstGeom>
                <a:noFill/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70" name="矩形 69"/>
                <p:cNvSpPr/>
                <p:nvPr/>
              </p:nvSpPr>
              <p:spPr>
                <a:xfrm>
                  <a:off x="2842177" y="2833153"/>
                  <a:ext cx="1734585" cy="400109"/>
                </a:xfrm>
                <a:prstGeom prst="rect">
                  <a:avLst/>
                </a:prstGeom>
                <a:noFill/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71" name="矩形 70"/>
                <p:cNvSpPr/>
                <p:nvPr/>
              </p:nvSpPr>
              <p:spPr>
                <a:xfrm>
                  <a:off x="4792692" y="2833153"/>
                  <a:ext cx="1212324" cy="400109"/>
                </a:xfrm>
                <a:prstGeom prst="rect">
                  <a:avLst/>
                </a:prstGeom>
                <a:noFill/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72" name="矩形 71"/>
                <p:cNvSpPr/>
                <p:nvPr/>
              </p:nvSpPr>
              <p:spPr>
                <a:xfrm>
                  <a:off x="6267819" y="2832309"/>
                  <a:ext cx="2457078" cy="400109"/>
                </a:xfrm>
                <a:prstGeom prst="rect">
                  <a:avLst/>
                </a:prstGeom>
                <a:noFill/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73" name="文本框 10"/>
                <p:cNvSpPr txBox="1"/>
                <p:nvPr/>
              </p:nvSpPr>
              <p:spPr>
                <a:xfrm>
                  <a:off x="572923" y="2226413"/>
                  <a:ext cx="115886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b="1" dirty="0" smtClean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(x, y, z)</a:t>
                  </a:r>
                  <a:endParaRPr lang="zh-CN" altLang="en-US" sz="1600" b="1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pic>
              <p:nvPicPr>
                <p:cNvPr id="74" name="Picture 2" descr="C:\Users\apple\Desktop\image2003.gif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0" b="99282" l="0" r="95487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96158" y="1577341"/>
                  <a:ext cx="1430598" cy="10794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75" name="文本框 10"/>
                <p:cNvSpPr txBox="1"/>
                <p:nvPr/>
              </p:nvSpPr>
              <p:spPr>
                <a:xfrm>
                  <a:off x="3130038" y="1309265"/>
                  <a:ext cx="115886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b="1" dirty="0" smtClean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(r, </a:t>
                  </a:r>
                  <a:r>
                    <a:rPr lang="el-GR" altLang="zh-CN" sz="1600" b="1" dirty="0" smtClean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θ</a:t>
                  </a:r>
                  <a:r>
                    <a:rPr lang="en-US" altLang="zh-CN" sz="1600" b="1" dirty="0" smtClean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, </a:t>
                  </a:r>
                  <a:r>
                    <a:rPr lang="el-GR" altLang="zh-CN" sz="1600" b="1" dirty="0" smtClean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φ</a:t>
                  </a:r>
                  <a:r>
                    <a:rPr lang="en-US" altLang="zh-CN" sz="1600" b="1" dirty="0" smtClean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)</a:t>
                  </a:r>
                  <a:endParaRPr lang="zh-CN" altLang="en-US" sz="1600" b="1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pic>
              <p:nvPicPr>
                <p:cNvPr id="76" name="Picture 3" descr="C:\Users\apple\Desktop\12g铜齿铝壳舵机.jp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0" b="98810" l="333" r="98667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33286" y="1379144"/>
                  <a:ext cx="1192212" cy="13350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7" name="Picture 2" descr="C:\Users\apple\Desktop\0011004024-3.jpg"/>
                <p:cNvPicPr>
                  <a:picLocks noChangeAspect="1" noChangeArrowheads="1"/>
                </p:cNvPicPr>
                <p:nvPr/>
              </p:nvPicPr>
              <p:blipFill>
                <a:blip r:embed="rId15" cstate="print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4667" b="100000" l="0" r="98500">
                              <a14:foregroundMark x1="28000" y1="25333" x2="28000" y2="25333"/>
                              <a14:foregroundMark x1="37000" y1="14000" x2="37000" y2="14000"/>
                              <a14:foregroundMark x1="30500" y1="33333" x2="30500" y2="33333"/>
                              <a14:foregroundMark x1="45000" y1="4667" x2="45000" y2="4667"/>
                              <a14:foregroundMark x1="33000" y1="34000" x2="33000" y2="34000"/>
                              <a14:foregroundMark x1="37000" y1="31333" x2="37000" y2="31333"/>
                              <a14:foregroundMark x1="34500" y1="28667" x2="34500" y2="28667"/>
                              <a14:foregroundMark x1="32500" y1="30000" x2="32500" y2="30000"/>
                              <a14:foregroundMark x1="36000" y1="30667" x2="36000" y2="30667"/>
                              <a14:foregroundMark x1="33500" y1="33333" x2="33500" y2="33333"/>
                              <a14:foregroundMark x1="32500" y1="32000" x2="32500" y2="32000"/>
                              <a14:foregroundMark x1="23000" y1="97333" x2="23000" y2="97333"/>
                            </a14:backgroundRemoval>
                          </a14:imgEffect>
                          <a14:imgEffect>
                            <a14:saturation sat="33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585582" y="2043275"/>
                  <a:ext cx="883608" cy="6627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8" name="Picture 4" descr="C:\Users\apple\Desktop\2067440_185235876926_2.jpg"/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0000" b="90000" l="10000" r="90000"/>
                          </a14:imgEffect>
                          <a14:imgEffect>
                            <a14:brightnessContrast bright="2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09246" y="1252019"/>
                  <a:ext cx="1149341" cy="9495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79" name="组合 78"/>
                <p:cNvGrpSpPr/>
                <p:nvPr/>
              </p:nvGrpSpPr>
              <p:grpSpPr>
                <a:xfrm flipH="1">
                  <a:off x="7799235" y="1966830"/>
                  <a:ext cx="707344" cy="675453"/>
                  <a:chOff x="2028825" y="2491465"/>
                  <a:chExt cx="3621668" cy="3614059"/>
                </a:xfrm>
              </p:grpSpPr>
              <p:sp>
                <p:nvSpPr>
                  <p:cNvPr id="80" name="矩形 79"/>
                  <p:cNvSpPr/>
                  <p:nvPr/>
                </p:nvSpPr>
                <p:spPr>
                  <a:xfrm>
                    <a:off x="2028825" y="3413294"/>
                    <a:ext cx="885200" cy="2692230"/>
                  </a:xfrm>
                  <a:prstGeom prst="rect">
                    <a:avLst/>
                  </a:prstGeom>
                  <a:noFill/>
                  <a:ln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/>
                  </a:p>
                </p:txBody>
              </p:sp>
              <p:sp>
                <p:nvSpPr>
                  <p:cNvPr id="81" name="矩形 80"/>
                  <p:cNvSpPr/>
                  <p:nvPr/>
                </p:nvSpPr>
                <p:spPr>
                  <a:xfrm>
                    <a:off x="2028825" y="2491465"/>
                    <a:ext cx="1581151" cy="818047"/>
                  </a:xfrm>
                  <a:prstGeom prst="rect">
                    <a:avLst/>
                  </a:prstGeom>
                  <a:noFill/>
                  <a:ln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/>
                  </a:p>
                </p:txBody>
              </p:sp>
              <p:sp>
                <p:nvSpPr>
                  <p:cNvPr id="82" name="矩形 81"/>
                  <p:cNvSpPr/>
                  <p:nvPr/>
                </p:nvSpPr>
                <p:spPr>
                  <a:xfrm>
                    <a:off x="3042227" y="3413295"/>
                    <a:ext cx="567749" cy="433442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  <p:sp>
                <p:nvSpPr>
                  <p:cNvPr id="83" name="矩形 82"/>
                  <p:cNvSpPr/>
                  <p:nvPr/>
                </p:nvSpPr>
                <p:spPr>
                  <a:xfrm>
                    <a:off x="3042228" y="4947520"/>
                    <a:ext cx="2608265" cy="1158004"/>
                  </a:xfrm>
                  <a:prstGeom prst="rect">
                    <a:avLst/>
                  </a:prstGeom>
                  <a:noFill/>
                  <a:ln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/>
                  </a:p>
                </p:txBody>
              </p:sp>
            </p:grpSp>
          </p:grpSp>
          <p:pic>
            <p:nvPicPr>
              <p:cNvPr id="62" name="图片 61" descr="http://digital.msn.com.cn/uploadImages/2011/117/C1FI286I2F60_225028_134629032_2.jpg"/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85" t="8767" r="13397" b="21901"/>
              <a:stretch/>
            </p:blipFill>
            <p:spPr bwMode="auto">
              <a:xfrm>
                <a:off x="128528" y="5325836"/>
                <a:ext cx="990251" cy="502445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pic>
          <p:nvPicPr>
            <p:cNvPr id="60" name="图片 59"/>
            <p:cNvPicPr/>
            <p:nvPr/>
          </p:nvPicPr>
          <p:blipFill rotWithShape="1">
            <a:blip r:embed="rId20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artisticPhotocopy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27" t="30352" r="49287" b="31990"/>
            <a:stretch/>
          </p:blipFill>
          <p:spPr bwMode="auto">
            <a:xfrm>
              <a:off x="35328" y="5881864"/>
              <a:ext cx="1149238" cy="477672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051875127"/>
      </p:ext>
    </p:extLst>
  </p:cSld>
  <p:clrMapOvr>
    <a:masterClrMapping/>
  </p:clrMapOvr>
  <p:transition spd="slow" advClick="0" advTm="7839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6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10"/>
                            </p:stCondLst>
                            <p:childTnLst>
                              <p:par>
                                <p:cTn id="18" presetID="26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5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125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6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10"/>
                            </p:stCondLst>
                            <p:childTnLst>
                              <p:par>
                                <p:cTn id="25" presetID="26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1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117" objId="9"/>
        <p14:stopEvt time="62234" objId="9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572692" y="310107"/>
            <a:ext cx="1362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836070" y="310107"/>
            <a:ext cx="1362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产品功能</a:t>
            </a:r>
            <a:endParaRPr lang="zh-CN" altLang="en-US" sz="2000" b="1" dirty="0">
              <a:solidFill>
                <a:schemeClr val="accent4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099448" y="310107"/>
            <a:ext cx="1362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制作过程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362826" y="310107"/>
            <a:ext cx="1362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应用前景</a:t>
            </a:r>
            <a:endParaRPr lang="en-US" altLang="zh-CN" sz="2000" b="1" dirty="0" smtClean="0">
              <a:solidFill>
                <a:schemeClr val="accent4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-13648" y="0"/>
            <a:ext cx="9157648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623211" y="1460465"/>
            <a:ext cx="6304388" cy="1200329"/>
            <a:chOff x="1623211" y="1460465"/>
            <a:chExt cx="6304388" cy="1200329"/>
          </a:xfrm>
        </p:grpSpPr>
        <p:grpSp>
          <p:nvGrpSpPr>
            <p:cNvPr id="19" name="组合 18"/>
            <p:cNvGrpSpPr/>
            <p:nvPr/>
          </p:nvGrpSpPr>
          <p:grpSpPr>
            <a:xfrm>
              <a:off x="1623211" y="1460465"/>
              <a:ext cx="1574799" cy="1200329"/>
              <a:chOff x="582127" y="4509523"/>
              <a:chExt cx="1574799" cy="1200329"/>
            </a:xfrm>
          </p:grpSpPr>
          <p:sp>
            <p:nvSpPr>
              <p:cNvPr id="20" name="文本框 10"/>
              <p:cNvSpPr txBox="1"/>
              <p:nvPr/>
            </p:nvSpPr>
            <p:spPr>
              <a:xfrm>
                <a:off x="611155" y="4509523"/>
                <a:ext cx="154577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机械设计</a:t>
                </a: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582127" y="4509523"/>
                <a:ext cx="1200329" cy="1200329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958872" y="1460465"/>
              <a:ext cx="1603827" cy="1200329"/>
              <a:chOff x="2998756" y="4509523"/>
              <a:chExt cx="1603827" cy="1200329"/>
            </a:xfrm>
          </p:grpSpPr>
          <p:sp>
            <p:nvSpPr>
              <p:cNvPr id="23" name="文本框 10"/>
              <p:cNvSpPr txBox="1"/>
              <p:nvPr/>
            </p:nvSpPr>
            <p:spPr>
              <a:xfrm>
                <a:off x="3056812" y="4509523"/>
                <a:ext cx="154577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 smtClean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数据获取</a:t>
                </a:r>
                <a:endParaRPr lang="zh-CN" altLang="en-US" sz="3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2998756" y="4509523"/>
                <a:ext cx="1200329" cy="1200329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6323561" y="1460465"/>
              <a:ext cx="1604038" cy="1200329"/>
              <a:chOff x="5180318" y="4509523"/>
              <a:chExt cx="1604038" cy="1200329"/>
            </a:xfrm>
          </p:grpSpPr>
          <p:sp>
            <p:nvSpPr>
              <p:cNvPr id="26" name="文本框 10"/>
              <p:cNvSpPr txBox="1"/>
              <p:nvPr/>
            </p:nvSpPr>
            <p:spPr>
              <a:xfrm>
                <a:off x="5238585" y="4509523"/>
                <a:ext cx="154577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算法设计</a:t>
                </a: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5180318" y="4509523"/>
                <a:ext cx="1200329" cy="1200329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31" name="直接连接符 30"/>
          <p:cNvCxnSpPr/>
          <p:nvPr/>
        </p:nvCxnSpPr>
        <p:spPr>
          <a:xfrm>
            <a:off x="235298" y="1105617"/>
            <a:ext cx="8582389" cy="0"/>
          </a:xfrm>
          <a:prstGeom prst="line">
            <a:avLst/>
          </a:prstGeom>
          <a:ln w="1905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-13648" y="310107"/>
            <a:ext cx="9153524" cy="402646"/>
            <a:chOff x="0" y="310107"/>
            <a:chExt cx="9153524" cy="402646"/>
          </a:xfrm>
        </p:grpSpPr>
        <p:sp>
          <p:nvSpPr>
            <p:cNvPr id="38" name="矩形 37"/>
            <p:cNvSpPr/>
            <p:nvPr/>
          </p:nvSpPr>
          <p:spPr>
            <a:xfrm>
              <a:off x="0" y="341456"/>
              <a:ext cx="9153524" cy="31576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11"/>
            <p:cNvSpPr txBox="1"/>
            <p:nvPr/>
          </p:nvSpPr>
          <p:spPr>
            <a:xfrm>
              <a:off x="507673" y="310107"/>
              <a:ext cx="1362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项目背景</a:t>
              </a:r>
            </a:p>
          </p:txBody>
        </p:sp>
        <p:sp>
          <p:nvSpPr>
            <p:cNvPr id="40" name="文本框 15"/>
            <p:cNvSpPr txBox="1"/>
            <p:nvPr/>
          </p:nvSpPr>
          <p:spPr>
            <a:xfrm>
              <a:off x="2250008" y="310107"/>
              <a:ext cx="1362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产品功能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文本框 16"/>
            <p:cNvSpPr txBox="1"/>
            <p:nvPr/>
          </p:nvSpPr>
          <p:spPr>
            <a:xfrm>
              <a:off x="3992342" y="310107"/>
              <a:ext cx="1362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项目核心</a:t>
              </a:r>
              <a:endPara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17"/>
            <p:cNvSpPr txBox="1"/>
            <p:nvPr/>
          </p:nvSpPr>
          <p:spPr>
            <a:xfrm>
              <a:off x="5734676" y="310107"/>
              <a:ext cx="1362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项目进程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17"/>
            <p:cNvSpPr txBox="1"/>
            <p:nvPr/>
          </p:nvSpPr>
          <p:spPr>
            <a:xfrm>
              <a:off x="7477011" y="312643"/>
              <a:ext cx="1362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应用前景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5" name="Picture 2" descr="I:\LOGO (3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669" y="6309472"/>
            <a:ext cx="490407" cy="35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文本框 9">
            <a:hlinkClick r:id="rId4" action="ppaction://hlinksldjump"/>
          </p:cNvPr>
          <p:cNvSpPr txBox="1"/>
          <p:nvPr/>
        </p:nvSpPr>
        <p:spPr>
          <a:xfrm>
            <a:off x="71437" y="-10299"/>
            <a:ext cx="8910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清华大学第三十二届挑战杯三审项目展示                                     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VMV-Arm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遥操作系统                                                    展示者： 唐彦嵩</a:t>
            </a:r>
          </a:p>
        </p:txBody>
      </p:sp>
    </p:spTree>
    <p:extLst>
      <p:ext uri="{BB962C8B-B14F-4D97-AF65-F5344CB8AC3E}">
        <p14:creationId xmlns:p14="http://schemas.microsoft.com/office/powerpoint/2010/main" val="130322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53">
        <p:fade/>
      </p:transition>
    </mc:Choice>
    <mc:Fallback xmlns="">
      <p:transition spd="med" advTm="45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916305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3289110"/>
            <a:ext cx="9163050" cy="2920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/>
          <p:cNvCxnSpPr/>
          <p:nvPr/>
        </p:nvCxnSpPr>
        <p:spPr>
          <a:xfrm>
            <a:off x="235298" y="1105617"/>
            <a:ext cx="8582389" cy="0"/>
          </a:xfrm>
          <a:prstGeom prst="line">
            <a:avLst/>
          </a:prstGeom>
          <a:ln w="1905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33" b="38275"/>
          <a:stretch/>
        </p:blipFill>
        <p:spPr>
          <a:xfrm>
            <a:off x="5188168" y="3499806"/>
            <a:ext cx="3822481" cy="2518099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138" y="3466852"/>
            <a:ext cx="3811511" cy="2531526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140" y="3499806"/>
            <a:ext cx="3811509" cy="2498572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140" y="3486158"/>
            <a:ext cx="3811511" cy="2531747"/>
          </a:xfrm>
          <a:prstGeom prst="rect">
            <a:avLst/>
          </a:prstGeom>
        </p:spPr>
      </p:pic>
      <p:pic>
        <p:nvPicPr>
          <p:cNvPr id="4" name="完整机械臂final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35298" y="3469853"/>
            <a:ext cx="4617724" cy="2528525"/>
          </a:xfrm>
          <a:prstGeom prst="rect">
            <a:avLst/>
          </a:prstGeom>
        </p:spPr>
      </p:pic>
      <p:grpSp>
        <p:nvGrpSpPr>
          <p:cNvPr id="33" name="组合 32"/>
          <p:cNvGrpSpPr/>
          <p:nvPr/>
        </p:nvGrpSpPr>
        <p:grpSpPr>
          <a:xfrm>
            <a:off x="0" y="310107"/>
            <a:ext cx="9153524" cy="402646"/>
            <a:chOff x="0" y="310107"/>
            <a:chExt cx="9153524" cy="402646"/>
          </a:xfrm>
        </p:grpSpPr>
        <p:sp>
          <p:nvSpPr>
            <p:cNvPr id="38" name="矩形 37"/>
            <p:cNvSpPr/>
            <p:nvPr/>
          </p:nvSpPr>
          <p:spPr>
            <a:xfrm>
              <a:off x="0" y="341456"/>
              <a:ext cx="9153524" cy="31576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11"/>
            <p:cNvSpPr txBox="1"/>
            <p:nvPr/>
          </p:nvSpPr>
          <p:spPr>
            <a:xfrm>
              <a:off x="507673" y="310107"/>
              <a:ext cx="1362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项目背景</a:t>
              </a:r>
            </a:p>
          </p:txBody>
        </p:sp>
        <p:sp>
          <p:nvSpPr>
            <p:cNvPr id="40" name="文本框 15"/>
            <p:cNvSpPr txBox="1"/>
            <p:nvPr/>
          </p:nvSpPr>
          <p:spPr>
            <a:xfrm>
              <a:off x="2250008" y="310107"/>
              <a:ext cx="1362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产品功能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文本框 16"/>
            <p:cNvSpPr txBox="1"/>
            <p:nvPr/>
          </p:nvSpPr>
          <p:spPr>
            <a:xfrm>
              <a:off x="3992342" y="310107"/>
              <a:ext cx="1362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项目核心</a:t>
              </a:r>
              <a:endPara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17"/>
            <p:cNvSpPr txBox="1"/>
            <p:nvPr/>
          </p:nvSpPr>
          <p:spPr>
            <a:xfrm>
              <a:off x="5734676" y="310107"/>
              <a:ext cx="1362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项目进程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17"/>
            <p:cNvSpPr txBox="1"/>
            <p:nvPr/>
          </p:nvSpPr>
          <p:spPr>
            <a:xfrm>
              <a:off x="7477011" y="312643"/>
              <a:ext cx="1362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应用前景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5" name="Picture 2" descr="I:\LOGO (3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669" y="6309472"/>
            <a:ext cx="490407" cy="35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文本框 9">
            <a:hlinkClick r:id="rId11" action="ppaction://hlinksldjump"/>
          </p:cNvPr>
          <p:cNvSpPr txBox="1"/>
          <p:nvPr/>
        </p:nvSpPr>
        <p:spPr>
          <a:xfrm>
            <a:off x="71437" y="-10299"/>
            <a:ext cx="8910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清华大学第三十二届挑战杯三审项目展示                                     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VMV-Arm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遥操作系统                                                    展示者： 唐彦嵩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1623211" y="1460465"/>
            <a:ext cx="6304388" cy="1200329"/>
            <a:chOff x="1623211" y="1460465"/>
            <a:chExt cx="6304388" cy="1200329"/>
          </a:xfrm>
        </p:grpSpPr>
        <p:grpSp>
          <p:nvGrpSpPr>
            <p:cNvPr id="56" name="组合 55"/>
            <p:cNvGrpSpPr/>
            <p:nvPr/>
          </p:nvGrpSpPr>
          <p:grpSpPr>
            <a:xfrm>
              <a:off x="1623211" y="1460465"/>
              <a:ext cx="1574799" cy="1200329"/>
              <a:chOff x="582127" y="4509523"/>
              <a:chExt cx="1574799" cy="1200329"/>
            </a:xfrm>
          </p:grpSpPr>
          <p:sp>
            <p:nvSpPr>
              <p:cNvPr id="63" name="文本框 10"/>
              <p:cNvSpPr txBox="1"/>
              <p:nvPr/>
            </p:nvSpPr>
            <p:spPr>
              <a:xfrm>
                <a:off x="611155" y="4509523"/>
                <a:ext cx="154577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机械设计</a:t>
                </a:r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582127" y="4509523"/>
                <a:ext cx="1200329" cy="1200329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7" name="组合 56"/>
            <p:cNvGrpSpPr/>
            <p:nvPr/>
          </p:nvGrpSpPr>
          <p:grpSpPr>
            <a:xfrm>
              <a:off x="3958872" y="1460465"/>
              <a:ext cx="1603827" cy="1200329"/>
              <a:chOff x="2998756" y="4509523"/>
              <a:chExt cx="1603827" cy="1200329"/>
            </a:xfrm>
          </p:grpSpPr>
          <p:sp>
            <p:nvSpPr>
              <p:cNvPr id="61" name="文本框 10"/>
              <p:cNvSpPr txBox="1"/>
              <p:nvPr/>
            </p:nvSpPr>
            <p:spPr>
              <a:xfrm>
                <a:off x="3056812" y="4509523"/>
                <a:ext cx="154577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 smtClean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数据获取</a:t>
                </a:r>
                <a:endParaRPr lang="zh-CN" altLang="en-US" sz="3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2998756" y="4509523"/>
                <a:ext cx="1200329" cy="1200329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6323561" y="1460465"/>
              <a:ext cx="1604038" cy="1200329"/>
              <a:chOff x="5180318" y="4509523"/>
              <a:chExt cx="1604038" cy="1200329"/>
            </a:xfrm>
          </p:grpSpPr>
          <p:sp>
            <p:nvSpPr>
              <p:cNvPr id="59" name="文本框 10"/>
              <p:cNvSpPr txBox="1"/>
              <p:nvPr/>
            </p:nvSpPr>
            <p:spPr>
              <a:xfrm>
                <a:off x="5238585" y="4509523"/>
                <a:ext cx="154577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 smtClean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算法设计</a:t>
                </a:r>
                <a:endParaRPr lang="zh-CN" altLang="en-US" sz="3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5180318" y="4509523"/>
                <a:ext cx="1200329" cy="1200329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8299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061">
        <p:fade/>
      </p:transition>
    </mc:Choice>
    <mc:Fallback xmlns="">
      <p:transition spd="med" advTm="190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345" objId="4"/>
        <p14:triggerEvt type="onClick" time="1345" objId="4"/>
        <p14:seekEvt time="17443" objId="4" seek="0"/>
        <p14:triggerEvt type="onClick" time="17443" objId="4"/>
        <p14:stopEvt time="19061" objId="4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916305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/>
          <p:cNvCxnSpPr/>
          <p:nvPr/>
        </p:nvCxnSpPr>
        <p:spPr>
          <a:xfrm>
            <a:off x="235298" y="1105617"/>
            <a:ext cx="8582389" cy="0"/>
          </a:xfrm>
          <a:prstGeom prst="line">
            <a:avLst/>
          </a:prstGeom>
          <a:ln w="1905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0" y="310107"/>
            <a:ext cx="9153524" cy="402646"/>
            <a:chOff x="0" y="310107"/>
            <a:chExt cx="9153524" cy="402646"/>
          </a:xfrm>
        </p:grpSpPr>
        <p:sp>
          <p:nvSpPr>
            <p:cNvPr id="38" name="矩形 37"/>
            <p:cNvSpPr/>
            <p:nvPr/>
          </p:nvSpPr>
          <p:spPr>
            <a:xfrm>
              <a:off x="0" y="341456"/>
              <a:ext cx="9153524" cy="31576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11"/>
            <p:cNvSpPr txBox="1"/>
            <p:nvPr/>
          </p:nvSpPr>
          <p:spPr>
            <a:xfrm>
              <a:off x="507673" y="310107"/>
              <a:ext cx="1362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项目背景</a:t>
              </a:r>
            </a:p>
          </p:txBody>
        </p:sp>
        <p:sp>
          <p:nvSpPr>
            <p:cNvPr id="40" name="文本框 15"/>
            <p:cNvSpPr txBox="1"/>
            <p:nvPr/>
          </p:nvSpPr>
          <p:spPr>
            <a:xfrm>
              <a:off x="2250008" y="310107"/>
              <a:ext cx="1362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产品功能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文本框 16"/>
            <p:cNvSpPr txBox="1"/>
            <p:nvPr/>
          </p:nvSpPr>
          <p:spPr>
            <a:xfrm>
              <a:off x="3992342" y="310107"/>
              <a:ext cx="1362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项目核心</a:t>
              </a:r>
              <a:endPara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17"/>
            <p:cNvSpPr txBox="1"/>
            <p:nvPr/>
          </p:nvSpPr>
          <p:spPr>
            <a:xfrm>
              <a:off x="5734676" y="310107"/>
              <a:ext cx="1362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项目进程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17"/>
            <p:cNvSpPr txBox="1"/>
            <p:nvPr/>
          </p:nvSpPr>
          <p:spPr>
            <a:xfrm>
              <a:off x="7477011" y="312643"/>
              <a:ext cx="1362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应用前景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5" name="Picture 2" descr="I:\LOGO (3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669" y="6309472"/>
            <a:ext cx="490407" cy="35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文本框 9">
            <a:hlinkClick r:id="rId5" action="ppaction://hlinksldjump"/>
          </p:cNvPr>
          <p:cNvSpPr txBox="1"/>
          <p:nvPr/>
        </p:nvSpPr>
        <p:spPr>
          <a:xfrm>
            <a:off x="71437" y="-10299"/>
            <a:ext cx="8910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清华大学第三十二届挑战杯三审项目展示                                     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VMV-Arm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遥操作系统                                                    展示者： 唐彦嵩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1623211" y="1460465"/>
            <a:ext cx="6304388" cy="1200329"/>
            <a:chOff x="1623211" y="1460465"/>
            <a:chExt cx="6304388" cy="1200329"/>
          </a:xfrm>
        </p:grpSpPr>
        <p:grpSp>
          <p:nvGrpSpPr>
            <p:cNvPr id="56" name="组合 55"/>
            <p:cNvGrpSpPr/>
            <p:nvPr/>
          </p:nvGrpSpPr>
          <p:grpSpPr>
            <a:xfrm>
              <a:off x="1623211" y="1460465"/>
              <a:ext cx="1574799" cy="1200329"/>
              <a:chOff x="582127" y="4509523"/>
              <a:chExt cx="1574799" cy="1200329"/>
            </a:xfrm>
          </p:grpSpPr>
          <p:sp>
            <p:nvSpPr>
              <p:cNvPr id="63" name="文本框 10"/>
              <p:cNvSpPr txBox="1"/>
              <p:nvPr/>
            </p:nvSpPr>
            <p:spPr>
              <a:xfrm>
                <a:off x="611155" y="4509523"/>
                <a:ext cx="154577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机械设计</a:t>
                </a:r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582127" y="4509523"/>
                <a:ext cx="1200329" cy="1200329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7" name="组合 56"/>
            <p:cNvGrpSpPr/>
            <p:nvPr/>
          </p:nvGrpSpPr>
          <p:grpSpPr>
            <a:xfrm>
              <a:off x="3958872" y="1460465"/>
              <a:ext cx="1603827" cy="1200329"/>
              <a:chOff x="2998756" y="4509523"/>
              <a:chExt cx="1603827" cy="1200329"/>
            </a:xfrm>
          </p:grpSpPr>
          <p:sp>
            <p:nvSpPr>
              <p:cNvPr id="61" name="文本框 10"/>
              <p:cNvSpPr txBox="1"/>
              <p:nvPr/>
            </p:nvSpPr>
            <p:spPr>
              <a:xfrm>
                <a:off x="3056812" y="4509523"/>
                <a:ext cx="154577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 smtClean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数据获取</a:t>
                </a:r>
                <a:endParaRPr lang="zh-CN" altLang="en-US" sz="3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2998756" y="4509523"/>
                <a:ext cx="1200329" cy="1200329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6323561" y="1460465"/>
              <a:ext cx="1604038" cy="1200329"/>
              <a:chOff x="5180318" y="4509523"/>
              <a:chExt cx="1604038" cy="1200329"/>
            </a:xfrm>
          </p:grpSpPr>
          <p:sp>
            <p:nvSpPr>
              <p:cNvPr id="59" name="文本框 10"/>
              <p:cNvSpPr txBox="1"/>
              <p:nvPr/>
            </p:nvSpPr>
            <p:spPr>
              <a:xfrm>
                <a:off x="5238585" y="4509523"/>
                <a:ext cx="154577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 smtClean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算法设计</a:t>
                </a:r>
                <a:endParaRPr lang="zh-CN" altLang="en-US" sz="3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5180318" y="4509523"/>
                <a:ext cx="1200329" cy="1200329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" name="矩形 2"/>
          <p:cNvSpPr/>
          <p:nvPr/>
        </p:nvSpPr>
        <p:spPr>
          <a:xfrm>
            <a:off x="126127" y="2869326"/>
            <a:ext cx="8919013" cy="307427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302645" y="3285959"/>
            <a:ext cx="5800301" cy="2454559"/>
            <a:chOff x="0" y="0"/>
            <a:chExt cx="5696585" cy="2454909"/>
          </a:xfrm>
        </p:grpSpPr>
        <p:grpSp>
          <p:nvGrpSpPr>
            <p:cNvPr id="46" name="组合 45"/>
            <p:cNvGrpSpPr/>
            <p:nvPr/>
          </p:nvGrpSpPr>
          <p:grpSpPr>
            <a:xfrm>
              <a:off x="0" y="0"/>
              <a:ext cx="5696585" cy="2454909"/>
              <a:chOff x="150959" y="0"/>
              <a:chExt cx="5698265" cy="2456815"/>
            </a:xfrm>
          </p:grpSpPr>
          <p:pic>
            <p:nvPicPr>
              <p:cNvPr id="51" name="图片 50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73232" y="87708"/>
                <a:ext cx="2472855" cy="2289976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</p:pic>
          <p:grpSp>
            <p:nvGrpSpPr>
              <p:cNvPr id="52" name="组合 51"/>
              <p:cNvGrpSpPr/>
              <p:nvPr/>
            </p:nvGrpSpPr>
            <p:grpSpPr>
              <a:xfrm>
                <a:off x="150959" y="0"/>
                <a:ext cx="5698265" cy="2456815"/>
                <a:chOff x="-2590634" y="0"/>
                <a:chExt cx="8206147" cy="3538330"/>
              </a:xfrm>
            </p:grpSpPr>
            <p:pic>
              <p:nvPicPr>
                <p:cNvPr id="53" name="图片 52"/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552" r="14512"/>
                <a:stretch/>
              </p:blipFill>
              <p:spPr>
                <a:xfrm>
                  <a:off x="3134706" y="1796996"/>
                  <a:ext cx="2480807" cy="1741334"/>
                </a:xfrm>
                <a:prstGeom prst="rect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</p:pic>
            <p:pic>
              <p:nvPicPr>
                <p:cNvPr id="54" name="图片 53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647" r="14737"/>
                <a:stretch/>
              </p:blipFill>
              <p:spPr>
                <a:xfrm>
                  <a:off x="-2590634" y="1796996"/>
                  <a:ext cx="2504660" cy="1741334"/>
                </a:xfrm>
                <a:prstGeom prst="rect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</p:pic>
            <p:pic>
              <p:nvPicPr>
                <p:cNvPr id="65" name="图片 64"/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553" r="14496"/>
                <a:stretch/>
              </p:blipFill>
              <p:spPr>
                <a:xfrm>
                  <a:off x="-2590634" y="0"/>
                  <a:ext cx="2480807" cy="1693680"/>
                </a:xfrm>
                <a:prstGeom prst="rect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</p:pic>
            <p:pic>
              <p:nvPicPr>
                <p:cNvPr id="66" name="图片 65"/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013" t="10843" r="23968"/>
                <a:stretch/>
              </p:blipFill>
              <p:spPr bwMode="auto">
                <a:xfrm>
                  <a:off x="3156668" y="0"/>
                  <a:ext cx="2458845" cy="1693680"/>
                </a:xfrm>
                <a:prstGeom prst="rect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</p:grpSp>
        </p:grpSp>
        <p:cxnSp>
          <p:nvCxnSpPr>
            <p:cNvPr id="47" name="直接连接符 46"/>
            <p:cNvCxnSpPr/>
            <p:nvPr/>
          </p:nvCxnSpPr>
          <p:spPr>
            <a:xfrm>
              <a:off x="2639833" y="1820849"/>
              <a:ext cx="1334135" cy="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1741336" y="683812"/>
              <a:ext cx="1274432" cy="316335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 flipV="1">
              <a:off x="1741336" y="1908313"/>
              <a:ext cx="548005" cy="16510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3244132" y="715618"/>
              <a:ext cx="745490" cy="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6274680" y="3152948"/>
            <a:ext cx="27704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第二版：</a:t>
            </a:r>
            <a:endParaRPr lang="en-US" altLang="zh-CN" sz="2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适应大扭矩舵机</a:t>
            </a:r>
            <a:endParaRPr lang="en-US" altLang="zh-CN" sz="2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提高机械臂刚性降低原件功耗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547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672">
        <p:fade/>
      </p:transition>
    </mc:Choice>
    <mc:Fallback xmlns="">
      <p:transition spd="med" advTm="1067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/>
          <p:cNvCxnSpPr/>
          <p:nvPr/>
        </p:nvCxnSpPr>
        <p:spPr>
          <a:xfrm>
            <a:off x="235298" y="1105617"/>
            <a:ext cx="8582389" cy="0"/>
          </a:xfrm>
          <a:prstGeom prst="line">
            <a:avLst/>
          </a:prstGeom>
          <a:ln w="1905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2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80" y="2851690"/>
            <a:ext cx="1996518" cy="196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4" name="组合 33"/>
          <p:cNvGrpSpPr/>
          <p:nvPr/>
        </p:nvGrpSpPr>
        <p:grpSpPr>
          <a:xfrm>
            <a:off x="4891599" y="2851690"/>
            <a:ext cx="4087656" cy="2184543"/>
            <a:chOff x="0" y="0"/>
            <a:chExt cx="5143006" cy="2893096"/>
          </a:xfrm>
        </p:grpSpPr>
        <p:grpSp>
          <p:nvGrpSpPr>
            <p:cNvPr id="36" name="组合 35"/>
            <p:cNvGrpSpPr/>
            <p:nvPr/>
          </p:nvGrpSpPr>
          <p:grpSpPr>
            <a:xfrm>
              <a:off x="0" y="0"/>
              <a:ext cx="5143006" cy="2579362"/>
              <a:chOff x="0" y="0"/>
              <a:chExt cx="5143500" cy="2579877"/>
            </a:xfrm>
          </p:grpSpPr>
          <p:grpSp>
            <p:nvGrpSpPr>
              <p:cNvPr id="39" name="组合 38"/>
              <p:cNvGrpSpPr/>
              <p:nvPr/>
            </p:nvGrpSpPr>
            <p:grpSpPr>
              <a:xfrm>
                <a:off x="0" y="0"/>
                <a:ext cx="5143500" cy="1684654"/>
                <a:chOff x="0" y="28575"/>
                <a:chExt cx="5825341" cy="1909309"/>
              </a:xfrm>
            </p:grpSpPr>
            <p:pic>
              <p:nvPicPr>
                <p:cNvPr id="48" name="图片 47"/>
                <p:cNvPicPr>
                  <a:picLocks noChangeAspect="1"/>
                </p:cNvPicPr>
                <p:nvPr/>
              </p:nvPicPr>
              <p:blipFill rotWithShape="1">
                <a:blip r:embed="rId5">
                  <a:duotone>
                    <a:prstClr val="black"/>
                    <a:schemeClr val="accent5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309" t="19809" r="24179" b="20082"/>
                <a:stretch/>
              </p:blipFill>
              <p:spPr bwMode="auto">
                <a:xfrm>
                  <a:off x="0" y="28575"/>
                  <a:ext cx="2875117" cy="838200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pic>
              <p:nvPicPr>
                <p:cNvPr id="49" name="图片 48"/>
                <p:cNvPicPr>
                  <a:picLocks noChangeAspect="1"/>
                </p:cNvPicPr>
                <p:nvPr/>
              </p:nvPicPr>
              <p:blipFill rotWithShape="1">
                <a:blip r:embed="rId6">
                  <a:duotone>
                    <a:prstClr val="black"/>
                    <a:schemeClr val="accent5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935" t="21930" r="19456" b="19799"/>
                <a:stretch/>
              </p:blipFill>
              <p:spPr bwMode="auto">
                <a:xfrm>
                  <a:off x="2950224" y="28575"/>
                  <a:ext cx="2875117" cy="838200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pic>
              <p:nvPicPr>
                <p:cNvPr id="50" name="图片 49"/>
                <p:cNvPicPr>
                  <a:picLocks noChangeAspect="1"/>
                </p:cNvPicPr>
                <p:nvPr/>
              </p:nvPicPr>
              <p:blipFill rotWithShape="1">
                <a:blip r:embed="rId7">
                  <a:duotone>
                    <a:prstClr val="black"/>
                    <a:schemeClr val="accent5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506" t="17180" r="9162" b="16740"/>
                <a:stretch/>
              </p:blipFill>
              <p:spPr bwMode="auto">
                <a:xfrm>
                  <a:off x="2950224" y="1101044"/>
                  <a:ext cx="2875117" cy="836414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pic>
              <p:nvPicPr>
                <p:cNvPr id="51" name="图片 50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duotone>
                    <a:prstClr val="black"/>
                    <a:schemeClr val="accent5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753" t="7481" r="16206" b="8728"/>
                <a:stretch/>
              </p:blipFill>
              <p:spPr bwMode="auto">
                <a:xfrm>
                  <a:off x="0" y="1101044"/>
                  <a:ext cx="2875118" cy="836840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</p:grpSp>
          <p:grpSp>
            <p:nvGrpSpPr>
              <p:cNvPr id="40" name="组合 39"/>
              <p:cNvGrpSpPr/>
              <p:nvPr/>
            </p:nvGrpSpPr>
            <p:grpSpPr>
              <a:xfrm>
                <a:off x="206083" y="652303"/>
                <a:ext cx="4675929" cy="1313781"/>
                <a:chOff x="-637329" y="14794"/>
                <a:chExt cx="4675929" cy="662028"/>
              </a:xfrm>
            </p:grpSpPr>
            <p:sp>
              <p:nvSpPr>
                <p:cNvPr id="44" name="文本框 45"/>
                <p:cNvSpPr txBox="1"/>
                <p:nvPr/>
              </p:nvSpPr>
              <p:spPr>
                <a:xfrm>
                  <a:off x="2247338" y="14794"/>
                  <a:ext cx="1791262" cy="295275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/>
                  <a:r>
                    <a:rPr lang="zh-CN" sz="1200" b="1" kern="100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ea typeface="宋体"/>
                      <a:cs typeface="Times New Roman"/>
                    </a:rPr>
                    <a:t>男声：“抬起大臂”</a:t>
                  </a:r>
                </a:p>
              </p:txBody>
            </p:sp>
            <p:sp>
              <p:nvSpPr>
                <p:cNvPr id="45" name="文本框 48"/>
                <p:cNvSpPr txBox="1"/>
                <p:nvPr/>
              </p:nvSpPr>
              <p:spPr>
                <a:xfrm>
                  <a:off x="-478830" y="15016"/>
                  <a:ext cx="1791262" cy="295275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:r>
                    <a:rPr lang="zh-CN" sz="1200" b="1" kern="100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effectLst/>
                      <a:ea typeface="宋体"/>
                      <a:cs typeface="Times New Roman"/>
                    </a:rPr>
                    <a:t>女声：“抬起大臂”</a:t>
                  </a:r>
                </a:p>
              </p:txBody>
            </p:sp>
            <p:sp>
              <p:nvSpPr>
                <p:cNvPr id="46" name="文本框 24"/>
                <p:cNvSpPr txBox="1"/>
                <p:nvPr/>
              </p:nvSpPr>
              <p:spPr>
                <a:xfrm>
                  <a:off x="2004265" y="513398"/>
                  <a:ext cx="1967659" cy="16342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/>
                  <a:r>
                    <a:rPr lang="zh-CN" sz="1200" b="1" kern="100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ea typeface="宋体"/>
                      <a:cs typeface="Times New Roman"/>
                    </a:rPr>
                    <a:t>男声：“向前抬大臂”</a:t>
                  </a:r>
                </a:p>
              </p:txBody>
            </p:sp>
            <p:sp>
              <p:nvSpPr>
                <p:cNvPr id="47" name="文本框 26"/>
                <p:cNvSpPr txBox="1"/>
                <p:nvPr/>
              </p:nvSpPr>
              <p:spPr>
                <a:xfrm>
                  <a:off x="-637329" y="507787"/>
                  <a:ext cx="2129280" cy="16903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:r>
                    <a:rPr lang="zh-CN" sz="1200" b="1" kern="100" dirty="0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ea typeface="宋体"/>
                      <a:cs typeface="Times New Roman"/>
                    </a:rPr>
                    <a:t>女声：“向前抬大臂”</a:t>
                  </a:r>
                </a:p>
              </p:txBody>
            </p:sp>
          </p:grpSp>
          <p:pic>
            <p:nvPicPr>
              <p:cNvPr id="42" name="图片 41"/>
              <p:cNvPicPr>
                <a:picLocks noChangeAspect="1"/>
              </p:cNvPicPr>
              <p:nvPr/>
            </p:nvPicPr>
            <p:blipFill rotWithShape="1">
              <a:blip r:embed="rId9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86" t="14911" r="17250" b="13764"/>
              <a:stretch/>
            </p:blipFill>
            <p:spPr bwMode="auto">
              <a:xfrm>
                <a:off x="2604837" y="1966084"/>
                <a:ext cx="2538592" cy="613793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43" name="图片 42"/>
              <p:cNvPicPr>
                <a:picLocks noChangeAspect="1"/>
              </p:cNvPicPr>
              <p:nvPr/>
            </p:nvPicPr>
            <p:blipFill rotWithShape="1">
              <a:blip r:embed="rId10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552" t="12927" r="10503" b="12468"/>
              <a:stretch/>
            </p:blipFill>
            <p:spPr bwMode="auto">
              <a:xfrm>
                <a:off x="8" y="1960585"/>
                <a:ext cx="2538529" cy="618309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37" name="文本框 85"/>
            <p:cNvSpPr txBox="1"/>
            <p:nvPr/>
          </p:nvSpPr>
          <p:spPr>
            <a:xfrm>
              <a:off x="484590" y="2596551"/>
              <a:ext cx="1447726" cy="296545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zh-CN" sz="1200" b="1" kern="100" dirty="0">
                  <a:solidFill>
                    <a:schemeClr val="tx2">
                      <a:lumMod val="20000"/>
                      <a:lumOff val="80000"/>
                    </a:schemeClr>
                  </a:solidFill>
                  <a:ea typeface="宋体"/>
                  <a:cs typeface="Times New Roman"/>
                </a:rPr>
                <a:t>女声特征比较</a:t>
              </a:r>
            </a:p>
          </p:txBody>
        </p:sp>
        <p:sp>
          <p:nvSpPr>
            <p:cNvPr id="38" name="文本框 86"/>
            <p:cNvSpPr txBox="1"/>
            <p:nvPr/>
          </p:nvSpPr>
          <p:spPr>
            <a:xfrm>
              <a:off x="3141526" y="2579298"/>
              <a:ext cx="1447726" cy="296545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r>
                <a:rPr lang="zh-CN" sz="1200" b="1" kern="100" dirty="0">
                  <a:solidFill>
                    <a:schemeClr val="tx2">
                      <a:lumMod val="20000"/>
                      <a:lumOff val="80000"/>
                    </a:schemeClr>
                  </a:solidFill>
                  <a:ea typeface="宋体"/>
                  <a:cs typeface="Times New Roman"/>
                </a:rPr>
                <a:t>男声特征比较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819676" y="2958666"/>
            <a:ext cx="1486761" cy="1938731"/>
            <a:chOff x="7269238" y="2892533"/>
            <a:chExt cx="1741413" cy="2262903"/>
          </a:xfrm>
        </p:grpSpPr>
        <p:pic>
          <p:nvPicPr>
            <p:cNvPr id="1026" name="Picture 2" descr="C:\Users\apple\Downloads\dc8a18c365646f0cd53cfd4455b4ef89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9238" y="2892533"/>
              <a:ext cx="1741413" cy="1741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文本框 10"/>
            <p:cNvSpPr txBox="1"/>
            <p:nvPr/>
          </p:nvSpPr>
          <p:spPr>
            <a:xfrm>
              <a:off x="7528233" y="4616577"/>
              <a:ext cx="1371342" cy="5388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数据库</a:t>
              </a: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0" y="310107"/>
            <a:ext cx="9153524" cy="402646"/>
            <a:chOff x="0" y="310107"/>
            <a:chExt cx="9153524" cy="402646"/>
          </a:xfrm>
        </p:grpSpPr>
        <p:sp>
          <p:nvSpPr>
            <p:cNvPr id="54" name="矩形 53"/>
            <p:cNvSpPr/>
            <p:nvPr/>
          </p:nvSpPr>
          <p:spPr>
            <a:xfrm>
              <a:off x="0" y="341456"/>
              <a:ext cx="9153524" cy="31576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11"/>
            <p:cNvSpPr txBox="1"/>
            <p:nvPr/>
          </p:nvSpPr>
          <p:spPr>
            <a:xfrm>
              <a:off x="507673" y="310107"/>
              <a:ext cx="1362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项目背景</a:t>
              </a:r>
            </a:p>
          </p:txBody>
        </p:sp>
        <p:sp>
          <p:nvSpPr>
            <p:cNvPr id="56" name="文本框 15"/>
            <p:cNvSpPr txBox="1"/>
            <p:nvPr/>
          </p:nvSpPr>
          <p:spPr>
            <a:xfrm>
              <a:off x="2250008" y="310107"/>
              <a:ext cx="1362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产品功能</a:t>
              </a:r>
              <a:endParaRPr lang="zh-CN" alt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文本框 16"/>
            <p:cNvSpPr txBox="1"/>
            <p:nvPr/>
          </p:nvSpPr>
          <p:spPr>
            <a:xfrm>
              <a:off x="3992342" y="310107"/>
              <a:ext cx="1362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项目核心</a:t>
              </a:r>
              <a:endPara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文本框 17"/>
            <p:cNvSpPr txBox="1"/>
            <p:nvPr/>
          </p:nvSpPr>
          <p:spPr>
            <a:xfrm>
              <a:off x="5734676" y="310107"/>
              <a:ext cx="1362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项目进程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文本框 17"/>
            <p:cNvSpPr txBox="1"/>
            <p:nvPr/>
          </p:nvSpPr>
          <p:spPr>
            <a:xfrm>
              <a:off x="7477011" y="312643"/>
              <a:ext cx="1362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应用前景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1" name="Picture 2" descr="I:\LOGO (3)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669" y="6309472"/>
            <a:ext cx="490407" cy="35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文本框 9">
            <a:hlinkClick r:id="rId13" action="ppaction://hlinksldjump"/>
          </p:cNvPr>
          <p:cNvSpPr txBox="1"/>
          <p:nvPr/>
        </p:nvSpPr>
        <p:spPr>
          <a:xfrm>
            <a:off x="71437" y="-10299"/>
            <a:ext cx="8910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清华大学第三十二届挑战杯三审项目展示                                    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VMV-Arm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遥操作系统                                                    展示者： 唐彦嵩</a:t>
            </a:r>
          </a:p>
        </p:txBody>
      </p:sp>
      <p:grpSp>
        <p:nvGrpSpPr>
          <p:cNvPr id="59" name="组合 58"/>
          <p:cNvGrpSpPr/>
          <p:nvPr/>
        </p:nvGrpSpPr>
        <p:grpSpPr>
          <a:xfrm>
            <a:off x="1623211" y="1460465"/>
            <a:ext cx="6304388" cy="1200329"/>
            <a:chOff x="1623211" y="1460465"/>
            <a:chExt cx="6304388" cy="1200329"/>
          </a:xfrm>
        </p:grpSpPr>
        <p:grpSp>
          <p:nvGrpSpPr>
            <p:cNvPr id="62" name="组合 61"/>
            <p:cNvGrpSpPr/>
            <p:nvPr/>
          </p:nvGrpSpPr>
          <p:grpSpPr>
            <a:xfrm>
              <a:off x="1623211" y="1460465"/>
              <a:ext cx="1574799" cy="1200329"/>
              <a:chOff x="582127" y="4509523"/>
              <a:chExt cx="1574799" cy="1200329"/>
            </a:xfrm>
          </p:grpSpPr>
          <p:sp>
            <p:nvSpPr>
              <p:cNvPr id="70" name="文本框 10"/>
              <p:cNvSpPr txBox="1"/>
              <p:nvPr/>
            </p:nvSpPr>
            <p:spPr>
              <a:xfrm>
                <a:off x="611155" y="4509523"/>
                <a:ext cx="154577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机械设计</a:t>
                </a:r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582127" y="4509523"/>
                <a:ext cx="1200329" cy="1200329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3958872" y="1460465"/>
              <a:ext cx="1603827" cy="1200329"/>
              <a:chOff x="2998756" y="4509523"/>
              <a:chExt cx="1603827" cy="1200329"/>
            </a:xfrm>
          </p:grpSpPr>
          <p:sp>
            <p:nvSpPr>
              <p:cNvPr id="68" name="文本框 10"/>
              <p:cNvSpPr txBox="1"/>
              <p:nvPr/>
            </p:nvSpPr>
            <p:spPr>
              <a:xfrm>
                <a:off x="3056812" y="4509523"/>
                <a:ext cx="154577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</a:t>
                </a:r>
                <a:r>
                  <a:rPr lang="zh-CN" altLang="en-US" sz="36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处理</a:t>
                </a:r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2998756" y="4509523"/>
                <a:ext cx="1200329" cy="1200329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5" name="组合 64"/>
            <p:cNvGrpSpPr/>
            <p:nvPr/>
          </p:nvGrpSpPr>
          <p:grpSpPr>
            <a:xfrm>
              <a:off x="6323561" y="1460465"/>
              <a:ext cx="1604038" cy="1200329"/>
              <a:chOff x="5180318" y="4509523"/>
              <a:chExt cx="1604038" cy="1200329"/>
            </a:xfrm>
          </p:grpSpPr>
          <p:sp>
            <p:nvSpPr>
              <p:cNvPr id="66" name="文本框 10"/>
              <p:cNvSpPr txBox="1"/>
              <p:nvPr/>
            </p:nvSpPr>
            <p:spPr>
              <a:xfrm>
                <a:off x="5238585" y="4509523"/>
                <a:ext cx="154577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 smtClean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算法设计</a:t>
                </a:r>
                <a:endParaRPr lang="zh-CN" altLang="en-US" sz="3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5180318" y="4509523"/>
                <a:ext cx="1200329" cy="1200329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" name="右箭头 4"/>
          <p:cNvSpPr/>
          <p:nvPr/>
        </p:nvSpPr>
        <p:spPr>
          <a:xfrm>
            <a:off x="2356884" y="3620249"/>
            <a:ext cx="505919" cy="22511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右箭头 74"/>
          <p:cNvSpPr/>
          <p:nvPr/>
        </p:nvSpPr>
        <p:spPr>
          <a:xfrm>
            <a:off x="4271590" y="3490335"/>
            <a:ext cx="505919" cy="22511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右箭头 75"/>
          <p:cNvSpPr/>
          <p:nvPr/>
        </p:nvSpPr>
        <p:spPr>
          <a:xfrm rot="10800000">
            <a:off x="4251484" y="3857438"/>
            <a:ext cx="505919" cy="22511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32518" y="5418162"/>
            <a:ext cx="10781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滤波防抖</a:t>
            </a:r>
            <a:endParaRPr lang="zh-CN" altLang="en-US" sz="2800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317040" y="5418162"/>
            <a:ext cx="12504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语音</a:t>
            </a:r>
            <a:endParaRPr lang="en-US" altLang="zh-CN" sz="2800" b="1" dirty="0" smtClean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</a:t>
            </a:r>
            <a:endParaRPr lang="zh-CN" altLang="en-US" sz="2800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163059" y="5418162"/>
            <a:ext cx="10858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样本训练</a:t>
            </a:r>
          </a:p>
        </p:txBody>
      </p:sp>
    </p:spTree>
    <p:extLst>
      <p:ext uri="{BB962C8B-B14F-4D97-AF65-F5344CB8AC3E}">
        <p14:creationId xmlns:p14="http://schemas.microsoft.com/office/powerpoint/2010/main" val="319074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370">
        <p:fade/>
      </p:transition>
    </mc:Choice>
    <mc:Fallback xmlns="">
      <p:transition spd="med" advTm="3437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6.6|12.7|6|13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59.4|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5.5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2039</TotalTime>
  <Words>896</Words>
  <Application>Microsoft Office PowerPoint</Application>
  <PresentationFormat>全屏显示(4:3)</PresentationFormat>
  <Paragraphs>234</Paragraphs>
  <Slides>18</Slides>
  <Notes>15</Notes>
  <HiddenSlides>0</HiddenSlides>
  <MMClips>2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19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ic</dc:creator>
  <cp:lastModifiedBy>ibm</cp:lastModifiedBy>
  <cp:revision>214</cp:revision>
  <dcterms:created xsi:type="dcterms:W3CDTF">2014-02-23T06:11:27Z</dcterms:created>
  <dcterms:modified xsi:type="dcterms:W3CDTF">2014-04-13T04:25:57Z</dcterms:modified>
</cp:coreProperties>
</file>